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
      <p:font typeface="Montserrat Bold" panose="00000800000000000000" charset="0"/>
      <p:regular r:id="rId24"/>
    </p:embeddedFont>
    <p:embeddedFont>
      <p:font typeface="Montserrat Classic" panose="020B0604020202020204" charset="0"/>
      <p:regular r:id="rId25"/>
    </p:embeddedFont>
    <p:embeddedFont>
      <p:font typeface="Montserrat Classic Bold" panose="020B0604020202020204" charset="0"/>
      <p:regular r:id="rId26"/>
    </p:embeddedFont>
    <p:embeddedFont>
      <p:font typeface="SWSimp" panose="00000400000000000000" pitchFamily="2"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466" y="-2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2.svg"/><Relationship Id="rId7"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1.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5.png"/><Relationship Id="rId3" Type="http://schemas.openxmlformats.org/officeDocument/2006/relationships/image" Target="../media/image12.svg"/><Relationship Id="rId7" Type="http://schemas.openxmlformats.org/officeDocument/2006/relationships/image" Target="../media/image6.svg"/><Relationship Id="rId12" Type="http://schemas.openxmlformats.org/officeDocument/2006/relationships/image" Target="../media/image44.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svg"/><Relationship Id="rId5" Type="http://schemas.openxmlformats.org/officeDocument/2006/relationships/image" Target="../media/image43.png"/><Relationship Id="rId10" Type="http://schemas.openxmlformats.org/officeDocument/2006/relationships/image" Target="../media/image1.png"/><Relationship Id="rId4" Type="http://schemas.openxmlformats.org/officeDocument/2006/relationships/image" Target="../media/image42.png"/><Relationship Id="rId9" Type="http://schemas.openxmlformats.org/officeDocument/2006/relationships/image" Target="../media/image4.svg"/><Relationship Id="rId1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2.svg"/><Relationship Id="rId7"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52.png"/><Relationship Id="rId5" Type="http://schemas.openxmlformats.org/officeDocument/2006/relationships/image" Target="../media/image3.png"/><Relationship Id="rId15" Type="http://schemas.openxmlformats.org/officeDocument/2006/relationships/image" Target="../media/image9.png"/><Relationship Id="rId10" Type="http://schemas.openxmlformats.org/officeDocument/2006/relationships/image" Target="../media/image51.svg"/><Relationship Id="rId4" Type="http://schemas.openxmlformats.org/officeDocument/2006/relationships/image" Target="../media/image6.svg"/><Relationship Id="rId9" Type="http://schemas.openxmlformats.org/officeDocument/2006/relationships/image" Target="../media/image50.png"/><Relationship Id="rId1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png"/><Relationship Id="rId12"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3" Type="http://schemas.openxmlformats.org/officeDocument/2006/relationships/image" Target="../media/image12.svg"/><Relationship Id="rId7" Type="http://schemas.openxmlformats.org/officeDocument/2006/relationships/image" Target="../media/image5.png"/><Relationship Id="rId12" Type="http://schemas.openxmlformats.org/officeDocument/2006/relationships/image" Target="../media/image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3.png"/><Relationship Id="rId5" Type="http://schemas.openxmlformats.org/officeDocument/2006/relationships/image" Target="../media/image16.png"/><Relationship Id="rId10" Type="http://schemas.openxmlformats.org/officeDocument/2006/relationships/image" Target="../media/image2.svg"/><Relationship Id="rId4" Type="http://schemas.openxmlformats.org/officeDocument/2006/relationships/image" Target="../media/image15.png"/><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3" Type="http://schemas.openxmlformats.org/officeDocument/2006/relationships/image" Target="../media/image12.svg"/><Relationship Id="rId7" Type="http://schemas.openxmlformats.org/officeDocument/2006/relationships/image" Target="../media/image3.png"/><Relationship Id="rId12"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6.svg"/><Relationship Id="rId10" Type="http://schemas.openxmlformats.org/officeDocument/2006/relationships/image" Target="../media/image20.svg"/><Relationship Id="rId4" Type="http://schemas.openxmlformats.org/officeDocument/2006/relationships/image" Target="../media/image5.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2.svg"/><Relationship Id="rId7"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9.svg"/><Relationship Id="rId3" Type="http://schemas.openxmlformats.org/officeDocument/2006/relationships/image" Target="../media/image12.svg"/><Relationship Id="rId7" Type="http://schemas.openxmlformats.org/officeDocument/2006/relationships/image" Target="../media/image27.png"/><Relationship Id="rId12"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4.svg"/><Relationship Id="rId5" Type="http://schemas.openxmlformats.org/officeDocument/2006/relationships/image" Target="../media/image25.svg"/><Relationship Id="rId10" Type="http://schemas.openxmlformats.org/officeDocument/2006/relationships/image" Target="../media/image3.png"/><Relationship Id="rId4" Type="http://schemas.openxmlformats.org/officeDocument/2006/relationships/image" Target="../media/image24.png"/><Relationship Id="rId9" Type="http://schemas.openxmlformats.org/officeDocument/2006/relationships/image" Target="../media/image6.sv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3" Type="http://schemas.openxmlformats.org/officeDocument/2006/relationships/image" Target="../media/image12.svg"/><Relationship Id="rId7" Type="http://schemas.openxmlformats.org/officeDocument/2006/relationships/image" Target="../media/image3.png"/><Relationship Id="rId12" Type="http://schemas.openxmlformats.org/officeDocument/2006/relationships/image" Target="../media/image3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6.svg"/><Relationship Id="rId10" Type="http://schemas.openxmlformats.org/officeDocument/2006/relationships/image" Target="../media/image2.svg"/><Relationship Id="rId4" Type="http://schemas.openxmlformats.org/officeDocument/2006/relationships/image" Target="../media/image5.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6.svg"/><Relationship Id="rId3" Type="http://schemas.openxmlformats.org/officeDocument/2006/relationships/image" Target="../media/image12.svg"/><Relationship Id="rId7" Type="http://schemas.openxmlformats.org/officeDocument/2006/relationships/image" Target="../media/image34.png"/><Relationship Id="rId12"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4.svg"/><Relationship Id="rId5" Type="http://schemas.openxmlformats.org/officeDocument/2006/relationships/image" Target="../media/image25.svg"/><Relationship Id="rId10" Type="http://schemas.openxmlformats.org/officeDocument/2006/relationships/image" Target="../media/image3.png"/><Relationship Id="rId4" Type="http://schemas.openxmlformats.org/officeDocument/2006/relationships/image" Target="../media/image24.png"/><Relationship Id="rId9" Type="http://schemas.openxmlformats.org/officeDocument/2006/relationships/image" Target="../media/image6.svg"/><Relationship Id="rId1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0.svg"/><Relationship Id="rId3" Type="http://schemas.openxmlformats.org/officeDocument/2006/relationships/image" Target="../media/image12.svg"/><Relationship Id="rId7" Type="http://schemas.openxmlformats.org/officeDocument/2006/relationships/image" Target="../media/image38.png"/><Relationship Id="rId12"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svg"/><Relationship Id="rId5" Type="http://schemas.openxmlformats.org/officeDocument/2006/relationships/image" Target="../media/image25.svg"/><Relationship Id="rId10" Type="http://schemas.openxmlformats.org/officeDocument/2006/relationships/image" Target="../media/image3.png"/><Relationship Id="rId4" Type="http://schemas.openxmlformats.org/officeDocument/2006/relationships/image" Target="../media/image24.png"/><Relationship Id="rId9" Type="http://schemas.openxmlformats.org/officeDocument/2006/relationships/image" Target="../media/image6.sv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66883" y="3399068"/>
            <a:ext cx="9152031" cy="2730416"/>
          </a:xfrm>
          <a:prstGeom prst="rect">
            <a:avLst/>
          </a:prstGeom>
        </p:spPr>
        <p:txBody>
          <a:bodyPr lIns="0" tIns="0" rIns="0" bIns="0" rtlCol="0" anchor="t">
            <a:spAutoFit/>
          </a:bodyPr>
          <a:lstStyle/>
          <a:p>
            <a:pPr algn="l">
              <a:lnSpc>
                <a:spcPts val="10594"/>
              </a:lnSpc>
            </a:pPr>
            <a:r>
              <a:rPr lang="en-US" sz="9995" b="1" dirty="0">
                <a:solidFill>
                  <a:srgbClr val="193378"/>
                </a:solidFill>
                <a:latin typeface="Montserrat Classic Bold"/>
                <a:ea typeface="Montserrat Classic Bold"/>
                <a:cs typeface="Montserrat Classic Bold"/>
                <a:sym typeface="Montserrat Classic Bold"/>
              </a:rPr>
              <a:t>Medical</a:t>
            </a:r>
          </a:p>
          <a:p>
            <a:pPr algn="l">
              <a:lnSpc>
                <a:spcPts val="10594"/>
              </a:lnSpc>
            </a:pPr>
            <a:r>
              <a:rPr lang="en-US" sz="9995" b="1" dirty="0">
                <a:solidFill>
                  <a:srgbClr val="193378"/>
                </a:solidFill>
                <a:latin typeface="Montserrat Classic Bold"/>
                <a:ea typeface="Montserrat Classic Bold"/>
                <a:cs typeface="Montserrat Classic Bold"/>
                <a:sym typeface="Montserrat Classic Bold"/>
              </a:rPr>
              <a:t>Website</a:t>
            </a:r>
          </a:p>
        </p:txBody>
      </p:sp>
      <p:grpSp>
        <p:nvGrpSpPr>
          <p:cNvPr id="4" name="Group 4"/>
          <p:cNvGrpSpPr/>
          <p:nvPr/>
        </p:nvGrpSpPr>
        <p:grpSpPr>
          <a:xfrm>
            <a:off x="13059743" y="-1838985"/>
            <a:ext cx="8336879" cy="833687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059774" y="2329067"/>
            <a:ext cx="13659093" cy="136590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txBody>
            <a:bodyPr/>
            <a:lstStyle/>
            <a:p>
              <a:endParaRPr lang="en-GB" dirty="0"/>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6964134" y="4095889"/>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
        <p:nvSpPr>
          <p:cNvPr id="11" name="Freeform 11"/>
          <p:cNvSpPr/>
          <p:nvPr/>
        </p:nvSpPr>
        <p:spPr>
          <a:xfrm>
            <a:off x="6706387" y="8816528"/>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12" name="Freeform 12"/>
          <p:cNvSpPr/>
          <p:nvPr/>
        </p:nvSpPr>
        <p:spPr>
          <a:xfrm>
            <a:off x="9144000" y="1518081"/>
            <a:ext cx="414431" cy="422350"/>
          </a:xfrm>
          <a:custGeom>
            <a:avLst/>
            <a:gdLst/>
            <a:ahLst/>
            <a:cxnLst/>
            <a:rect l="l" t="t" r="r" b="b"/>
            <a:pathLst>
              <a:path w="414431" h="422350">
                <a:moveTo>
                  <a:pt x="0" y="0"/>
                </a:moveTo>
                <a:lnTo>
                  <a:pt x="414431" y="0"/>
                </a:lnTo>
                <a:lnTo>
                  <a:pt x="414431" y="422350"/>
                </a:lnTo>
                <a:lnTo>
                  <a:pt x="0" y="422350"/>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853056" y="2389777"/>
            <a:ext cx="1706112" cy="170611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766883" y="6497895"/>
            <a:ext cx="807848" cy="201962"/>
          </a:xfrm>
          <a:custGeom>
            <a:avLst/>
            <a:gdLst/>
            <a:ahLst/>
            <a:cxnLst/>
            <a:rect l="l" t="t" r="r" b="b"/>
            <a:pathLst>
              <a:path w="807848" h="201962">
                <a:moveTo>
                  <a:pt x="0" y="0"/>
                </a:moveTo>
                <a:lnTo>
                  <a:pt x="807848" y="0"/>
                </a:lnTo>
                <a:lnTo>
                  <a:pt x="807848" y="201962"/>
                </a:lnTo>
                <a:lnTo>
                  <a:pt x="0" y="2019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6957709" y="882134"/>
            <a:ext cx="460336" cy="306699"/>
          </a:xfrm>
          <a:custGeom>
            <a:avLst/>
            <a:gdLst/>
            <a:ahLst/>
            <a:cxnLst/>
            <a:rect l="l" t="t" r="r" b="b"/>
            <a:pathLst>
              <a:path w="460336" h="306699">
                <a:moveTo>
                  <a:pt x="0" y="0"/>
                </a:moveTo>
                <a:lnTo>
                  <a:pt x="460336" y="0"/>
                </a:lnTo>
                <a:lnTo>
                  <a:pt x="460336" y="306700"/>
                </a:lnTo>
                <a:lnTo>
                  <a:pt x="0" y="306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10">
              <a:alphaModFix amt="85000"/>
            </a:blip>
            <a:stretch>
              <a:fillRect/>
            </a:stretch>
          </a:blipFill>
        </p:spPr>
      </p:sp>
      <p:sp>
        <p:nvSpPr>
          <p:cNvPr id="20" name="TextBox 20"/>
          <p:cNvSpPr txBox="1"/>
          <p:nvPr/>
        </p:nvSpPr>
        <p:spPr>
          <a:xfrm>
            <a:off x="1766883" y="7517953"/>
            <a:ext cx="5613108" cy="1298575"/>
          </a:xfrm>
          <a:prstGeom prst="rect">
            <a:avLst/>
          </a:prstGeom>
        </p:spPr>
        <p:txBody>
          <a:bodyPr lIns="0" tIns="0" rIns="0" bIns="0" rtlCol="0" anchor="t">
            <a:spAutoFit/>
          </a:bodyPr>
          <a:lstStyle/>
          <a:p>
            <a:pPr algn="l">
              <a:lnSpc>
                <a:spcPts val="3499"/>
              </a:lnSpc>
            </a:pPr>
            <a:r>
              <a:rPr lang="en-US" sz="2499" b="1" dirty="0">
                <a:solidFill>
                  <a:srgbClr val="193378"/>
                </a:solidFill>
                <a:latin typeface="SWSimp" panose="00000400000000000000" pitchFamily="2" charset="0"/>
                <a:ea typeface="Montserrat Classic"/>
                <a:cs typeface="Montserrat Classic"/>
                <a:sym typeface="Montserrat Classic"/>
              </a:rPr>
              <a:t>By /</a:t>
            </a:r>
            <a:r>
              <a:rPr lang="en-US" sz="2499" dirty="0">
                <a:solidFill>
                  <a:srgbClr val="193378"/>
                </a:solidFill>
                <a:latin typeface="Montserrat Classic"/>
                <a:ea typeface="Montserrat Classic"/>
                <a:cs typeface="Montserrat Classic"/>
                <a:sym typeface="Montserrat Classic"/>
              </a:rPr>
              <a:t>   Karim </a:t>
            </a:r>
            <a:r>
              <a:rPr lang="en-US" sz="2499" dirty="0" err="1">
                <a:solidFill>
                  <a:srgbClr val="193378"/>
                </a:solidFill>
                <a:latin typeface="Montserrat Classic"/>
                <a:ea typeface="Montserrat Classic"/>
                <a:cs typeface="Montserrat Classic"/>
                <a:sym typeface="Montserrat Classic"/>
              </a:rPr>
              <a:t>Abdelhalim</a:t>
            </a:r>
            <a:endParaRPr lang="en-US" sz="2499" dirty="0">
              <a:solidFill>
                <a:srgbClr val="193378"/>
              </a:solidFill>
              <a:latin typeface="Montserrat Classic"/>
              <a:ea typeface="Montserrat Classic"/>
              <a:cs typeface="Montserrat Classic"/>
              <a:sym typeface="Montserrat Classic"/>
            </a:endParaRPr>
          </a:p>
          <a:p>
            <a:pPr algn="l">
              <a:lnSpc>
                <a:spcPts val="3499"/>
              </a:lnSpc>
            </a:pPr>
            <a:endParaRPr lang="en-US" sz="2499" dirty="0">
              <a:solidFill>
                <a:srgbClr val="193378"/>
              </a:solidFill>
              <a:latin typeface="Montserrat Classic"/>
              <a:ea typeface="Montserrat Classic"/>
              <a:cs typeface="Montserrat Classic"/>
              <a:sym typeface="Montserrat Classic"/>
            </a:endParaRPr>
          </a:p>
          <a:p>
            <a:pPr algn="l">
              <a:lnSpc>
                <a:spcPts val="3499"/>
              </a:lnSpc>
            </a:pPr>
            <a:r>
              <a:rPr lang="en-US" sz="2499" dirty="0">
                <a:solidFill>
                  <a:srgbClr val="193378"/>
                </a:solidFill>
                <a:latin typeface="Montserrat Classic"/>
                <a:ea typeface="Montserrat Classic"/>
                <a:cs typeface="Montserrat Classic"/>
                <a:sym typeface="Montserrat Classic"/>
              </a:rPr>
              <a:t>              Omar </a:t>
            </a:r>
            <a:r>
              <a:rPr lang="en-US" sz="2499" dirty="0" err="1">
                <a:solidFill>
                  <a:srgbClr val="193378"/>
                </a:solidFill>
                <a:latin typeface="Montserrat Classic"/>
                <a:ea typeface="Montserrat Classic"/>
                <a:cs typeface="Montserrat Classic"/>
                <a:sym typeface="Montserrat Classic"/>
              </a:rPr>
              <a:t>Hamdy</a:t>
            </a:r>
            <a:endParaRPr lang="en-US" sz="2499" dirty="0">
              <a:solidFill>
                <a:srgbClr val="193378"/>
              </a:solidFill>
              <a:latin typeface="Montserrat Classic"/>
              <a:ea typeface="Montserrat Classic"/>
              <a:cs typeface="Montserrat Classic"/>
              <a:sym typeface="Montserrat Classic"/>
            </a:endParaRPr>
          </a:p>
        </p:txBody>
      </p:sp>
      <p:sp>
        <p:nvSpPr>
          <p:cNvPr id="21" name="TextBox 21"/>
          <p:cNvSpPr txBox="1"/>
          <p:nvPr/>
        </p:nvSpPr>
        <p:spPr>
          <a:xfrm>
            <a:off x="1766883" y="2731149"/>
            <a:ext cx="5863789" cy="456565"/>
          </a:xfrm>
          <a:prstGeom prst="rect">
            <a:avLst/>
          </a:prstGeom>
        </p:spPr>
        <p:txBody>
          <a:bodyPr lIns="0" tIns="0" rIns="0" bIns="0" rtlCol="0" anchor="t">
            <a:spAutoFit/>
          </a:bodyPr>
          <a:lstStyle/>
          <a:p>
            <a:pPr algn="l">
              <a:lnSpc>
                <a:spcPts val="3980"/>
              </a:lnSpc>
            </a:pPr>
            <a:r>
              <a:rPr lang="en-US" sz="2000" b="1" spc="924">
                <a:solidFill>
                  <a:srgbClr val="3575FE"/>
                </a:solidFill>
                <a:latin typeface="Montserrat Classic Bold"/>
                <a:ea typeface="Montserrat Classic Bold"/>
                <a:cs typeface="Montserrat Classic Bold"/>
                <a:sym typeface="Montserrat Classic Bold"/>
              </a:rPr>
              <a:t>PRESENTATION</a:t>
            </a:r>
          </a:p>
        </p:txBody>
      </p:sp>
      <p:sp>
        <p:nvSpPr>
          <p:cNvPr id="23" name="Rectangle 22">
            <a:extLst>
              <a:ext uri="{FF2B5EF4-FFF2-40B4-BE49-F238E27FC236}">
                <a16:creationId xmlns:a16="http://schemas.microsoft.com/office/drawing/2014/main" id="{0F66B020-802E-4B92-A58E-AF1EBD12065C}"/>
              </a:ext>
            </a:extLst>
          </p:cNvPr>
          <p:cNvSpPr/>
          <p:nvPr/>
        </p:nvSpPr>
        <p:spPr>
          <a:xfrm>
            <a:off x="2574732" y="10265671"/>
            <a:ext cx="27162537" cy="686272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25" name="Rectangle 24">
            <a:extLst>
              <a:ext uri="{FF2B5EF4-FFF2-40B4-BE49-F238E27FC236}">
                <a16:creationId xmlns:a16="http://schemas.microsoft.com/office/drawing/2014/main" id="{14415F05-39D5-4094-824D-229B37D8FCA3}"/>
              </a:ext>
            </a:extLst>
          </p:cNvPr>
          <p:cNvSpPr/>
          <p:nvPr/>
        </p:nvSpPr>
        <p:spPr>
          <a:xfrm>
            <a:off x="19739563" y="-1838985"/>
            <a:ext cx="9997706" cy="1210465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D8403BA-E330-4773-B65C-4DE5BC653F4A}"/>
              </a:ext>
            </a:extLst>
          </p:cNvPr>
          <p:cNvSpPr/>
          <p:nvPr/>
        </p:nvSpPr>
        <p:spPr>
          <a:xfrm>
            <a:off x="-693108" y="-6878591"/>
            <a:ext cx="27162537" cy="68408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0EE5F235-2DEE-4568-B81E-4A9D90C52066}"/>
              </a:ext>
            </a:extLst>
          </p:cNvPr>
          <p:cNvSpPr/>
          <p:nvPr/>
        </p:nvSpPr>
        <p:spPr>
          <a:xfrm>
            <a:off x="-3693395" y="-1007887"/>
            <a:ext cx="3659549" cy="1210465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9337" y="0"/>
            <a:ext cx="4994253" cy="10997737"/>
            <a:chOff x="0" y="0"/>
            <a:chExt cx="1315359" cy="2896523"/>
          </a:xfrm>
        </p:grpSpPr>
        <p:sp>
          <p:nvSpPr>
            <p:cNvPr id="3" name="Freeform 3"/>
            <p:cNvSpPr/>
            <p:nvPr/>
          </p:nvSpPr>
          <p:spPr>
            <a:xfrm>
              <a:off x="0" y="0"/>
              <a:ext cx="1315359" cy="2896523"/>
            </a:xfrm>
            <a:custGeom>
              <a:avLst/>
              <a:gdLst/>
              <a:ahLst/>
              <a:cxnLst/>
              <a:rect l="l" t="t" r="r" b="b"/>
              <a:pathLst>
                <a:path w="1315359" h="2896523">
                  <a:moveTo>
                    <a:pt x="83709" y="0"/>
                  </a:moveTo>
                  <a:lnTo>
                    <a:pt x="1231650" y="0"/>
                  </a:lnTo>
                  <a:cubicBezTo>
                    <a:pt x="1253851" y="0"/>
                    <a:pt x="1275143" y="8819"/>
                    <a:pt x="1290841" y="24518"/>
                  </a:cubicBezTo>
                  <a:cubicBezTo>
                    <a:pt x="1306539" y="40216"/>
                    <a:pt x="1315359" y="61508"/>
                    <a:pt x="1315359" y="83709"/>
                  </a:cubicBezTo>
                  <a:lnTo>
                    <a:pt x="1315359" y="2812814"/>
                  </a:lnTo>
                  <a:cubicBezTo>
                    <a:pt x="1315359" y="2835015"/>
                    <a:pt x="1306539" y="2856307"/>
                    <a:pt x="1290841" y="2872006"/>
                  </a:cubicBezTo>
                  <a:cubicBezTo>
                    <a:pt x="1275143" y="2887704"/>
                    <a:pt x="1253851" y="2896523"/>
                    <a:pt x="1231650" y="2896523"/>
                  </a:cubicBezTo>
                  <a:lnTo>
                    <a:pt x="83709" y="2896523"/>
                  </a:lnTo>
                  <a:cubicBezTo>
                    <a:pt x="61508" y="2896523"/>
                    <a:pt x="40216" y="2887704"/>
                    <a:pt x="24518" y="2872006"/>
                  </a:cubicBezTo>
                  <a:cubicBezTo>
                    <a:pt x="8819" y="2856307"/>
                    <a:pt x="0" y="2835015"/>
                    <a:pt x="0" y="2812814"/>
                  </a:cubicBezTo>
                  <a:lnTo>
                    <a:pt x="0" y="83709"/>
                  </a:lnTo>
                  <a:cubicBezTo>
                    <a:pt x="0" y="61508"/>
                    <a:pt x="8819" y="40216"/>
                    <a:pt x="24518" y="24518"/>
                  </a:cubicBezTo>
                  <a:cubicBezTo>
                    <a:pt x="40216" y="8819"/>
                    <a:pt x="61508" y="0"/>
                    <a:pt x="83709" y="0"/>
                  </a:cubicBezTo>
                  <a:close/>
                </a:path>
              </a:pathLst>
            </a:custGeom>
            <a:solidFill>
              <a:srgbClr val="3575FE"/>
            </a:solidFill>
          </p:spPr>
        </p:sp>
        <p:sp>
          <p:nvSpPr>
            <p:cNvPr id="4" name="TextBox 4"/>
            <p:cNvSpPr txBox="1"/>
            <p:nvPr/>
          </p:nvSpPr>
          <p:spPr>
            <a:xfrm>
              <a:off x="0" y="9525"/>
              <a:ext cx="1315359" cy="2886998"/>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028700" y="2303866"/>
            <a:ext cx="7032431" cy="10548647"/>
            <a:chOff x="0" y="0"/>
            <a:chExt cx="6350000" cy="9525000"/>
          </a:xfrm>
        </p:grpSpPr>
        <p:sp>
          <p:nvSpPr>
            <p:cNvPr id="14" name="Freeform 1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b="-280952"/>
              </a:stretch>
            </a:blipFill>
          </p:spPr>
        </p:sp>
      </p:grpSp>
      <p:sp>
        <p:nvSpPr>
          <p:cNvPr id="15" name="Freeform 15"/>
          <p:cNvSpPr/>
          <p:nvPr/>
        </p:nvSpPr>
        <p:spPr>
          <a:xfrm>
            <a:off x="9284632" y="3484618"/>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1484099" y="9044281"/>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17" name="Freeform 17"/>
          <p:cNvSpPr/>
          <p:nvPr/>
        </p:nvSpPr>
        <p:spPr>
          <a:xfrm>
            <a:off x="8061131" y="1028700"/>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grpSp>
        <p:nvGrpSpPr>
          <p:cNvPr id="18" name="Group 18"/>
          <p:cNvGrpSpPr/>
          <p:nvPr/>
        </p:nvGrpSpPr>
        <p:grpSpPr>
          <a:xfrm>
            <a:off x="16254765" y="-670628"/>
            <a:ext cx="2710648" cy="271064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7610088" y="1286533"/>
            <a:ext cx="1482057" cy="148205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TextBox 25"/>
          <p:cNvSpPr txBox="1"/>
          <p:nvPr/>
        </p:nvSpPr>
        <p:spPr>
          <a:xfrm>
            <a:off x="9284632" y="4158396"/>
            <a:ext cx="7575486" cy="1968497"/>
          </a:xfrm>
          <a:prstGeom prst="rect">
            <a:avLst/>
          </a:prstGeom>
        </p:spPr>
        <p:txBody>
          <a:bodyPr lIns="0" tIns="0" rIns="0" bIns="0" rtlCol="0" anchor="t">
            <a:spAutoFit/>
          </a:bodyPr>
          <a:lstStyle/>
          <a:p>
            <a:pPr marL="431805" lvl="1" indent="-215903" algn="l">
              <a:lnSpc>
                <a:spcPts val="4000"/>
              </a:lnSpc>
              <a:buFont typeface="Arial"/>
              <a:buChar char="•"/>
            </a:pPr>
            <a:r>
              <a:rPr lang="en-US" sz="2000">
                <a:solidFill>
                  <a:srgbClr val="1A263A"/>
                </a:solidFill>
                <a:latin typeface="Montserrat"/>
                <a:ea typeface="Montserrat"/>
                <a:cs typeface="Montserrat"/>
                <a:sym typeface="Montserrat"/>
              </a:rPr>
              <a:t>Regular updates on medical news.</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Keeps users informed.</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Contains pagination to switch pages</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Contains search by article title</a:t>
            </a:r>
          </a:p>
        </p:txBody>
      </p:sp>
      <p:sp>
        <p:nvSpPr>
          <p:cNvPr id="26" name="TextBox 26"/>
          <p:cNvSpPr txBox="1"/>
          <p:nvPr/>
        </p:nvSpPr>
        <p:spPr>
          <a:xfrm>
            <a:off x="9284632" y="2192801"/>
            <a:ext cx="5131990" cy="830580"/>
          </a:xfrm>
          <a:prstGeom prst="rect">
            <a:avLst/>
          </a:prstGeom>
        </p:spPr>
        <p:txBody>
          <a:bodyPr lIns="0" tIns="0" rIns="0" bIns="0" rtlCol="0" anchor="t">
            <a:spAutoFit/>
          </a:bodyPr>
          <a:lstStyle/>
          <a:p>
            <a:pPr algn="l">
              <a:lnSpc>
                <a:spcPts val="6359"/>
              </a:lnSpc>
            </a:pPr>
            <a:r>
              <a:rPr lang="en-US" sz="5999" b="1">
                <a:solidFill>
                  <a:srgbClr val="193378"/>
                </a:solidFill>
                <a:latin typeface="Montserrat Classic Bold"/>
                <a:ea typeface="Montserrat Classic Bold"/>
                <a:cs typeface="Montserrat Classic Bold"/>
                <a:sym typeface="Montserrat Classic Bold"/>
              </a:rPr>
              <a:t>Blogs</a:t>
            </a:r>
          </a:p>
        </p:txBody>
      </p:sp>
      <p:sp>
        <p:nvSpPr>
          <p:cNvPr id="27" name="Rectangle 26">
            <a:extLst>
              <a:ext uri="{FF2B5EF4-FFF2-40B4-BE49-F238E27FC236}">
                <a16:creationId xmlns:a16="http://schemas.microsoft.com/office/drawing/2014/main" id="{37C7093F-76EE-40F7-961D-7FEC8EAE1EBD}"/>
              </a:ext>
            </a:extLst>
          </p:cNvPr>
          <p:cNvSpPr/>
          <p:nvPr/>
        </p:nvSpPr>
        <p:spPr>
          <a:xfrm>
            <a:off x="-1730642" y="10287000"/>
            <a:ext cx="27162537" cy="68408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98171216-9A3B-4B56-B3B4-6A37F63F92C2}"/>
              </a:ext>
            </a:extLst>
          </p:cNvPr>
          <p:cNvSpPr/>
          <p:nvPr/>
        </p:nvSpPr>
        <p:spPr>
          <a:xfrm>
            <a:off x="-609600" y="-2479033"/>
            <a:ext cx="27162537" cy="247903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481C7C21-6DAF-434C-AACC-56B93DA51889}"/>
              </a:ext>
            </a:extLst>
          </p:cNvPr>
          <p:cNvSpPr/>
          <p:nvPr/>
        </p:nvSpPr>
        <p:spPr>
          <a:xfrm>
            <a:off x="18288000" y="-543566"/>
            <a:ext cx="7409601" cy="105757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18">
            <a:extLst>
              <a:ext uri="{FF2B5EF4-FFF2-40B4-BE49-F238E27FC236}">
                <a16:creationId xmlns:a16="http://schemas.microsoft.com/office/drawing/2014/main" id="{35681E2F-DF6C-4AB6-8C79-D2A41CA85D60}"/>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9">
              <a:alphaModFix amt="85000"/>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12855622" y="-5125918"/>
            <a:ext cx="9410262" cy="94102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2051879" y="5198913"/>
            <a:ext cx="3927915" cy="4059387"/>
            <a:chOff x="0" y="0"/>
            <a:chExt cx="6362700" cy="6575666"/>
          </a:xfrm>
        </p:grpSpPr>
        <p:sp>
          <p:nvSpPr>
            <p:cNvPr id="14" name="Freeform 14"/>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17404" r="-1704"/>
              </a:stretch>
            </a:blipFill>
          </p:spPr>
        </p:sp>
      </p:grpSp>
      <p:grpSp>
        <p:nvGrpSpPr>
          <p:cNvPr id="15" name="Group 15"/>
          <p:cNvGrpSpPr/>
          <p:nvPr/>
        </p:nvGrpSpPr>
        <p:grpSpPr>
          <a:xfrm>
            <a:off x="12051879" y="1028700"/>
            <a:ext cx="3927915" cy="4059387"/>
            <a:chOff x="0" y="0"/>
            <a:chExt cx="1117659" cy="1155068"/>
          </a:xfrm>
        </p:grpSpPr>
        <p:sp>
          <p:nvSpPr>
            <p:cNvPr id="16" name="Freeform 16"/>
            <p:cNvSpPr/>
            <p:nvPr/>
          </p:nvSpPr>
          <p:spPr>
            <a:xfrm>
              <a:off x="0" y="0"/>
              <a:ext cx="1117659" cy="1155068"/>
            </a:xfrm>
            <a:custGeom>
              <a:avLst/>
              <a:gdLst/>
              <a:ahLst/>
              <a:cxnLst/>
              <a:rect l="l" t="t" r="r" b="b"/>
              <a:pathLst>
                <a:path w="1117659" h="1155068">
                  <a:moveTo>
                    <a:pt x="145854" y="0"/>
                  </a:moveTo>
                  <a:lnTo>
                    <a:pt x="971805" y="0"/>
                  </a:lnTo>
                  <a:cubicBezTo>
                    <a:pt x="1052358" y="0"/>
                    <a:pt x="1117659" y="65301"/>
                    <a:pt x="1117659" y="145854"/>
                  </a:cubicBezTo>
                  <a:lnTo>
                    <a:pt x="1117659" y="1009214"/>
                  </a:lnTo>
                  <a:cubicBezTo>
                    <a:pt x="1117659" y="1047897"/>
                    <a:pt x="1102292" y="1084995"/>
                    <a:pt x="1074939" y="1112348"/>
                  </a:cubicBezTo>
                  <a:cubicBezTo>
                    <a:pt x="1047586" y="1139701"/>
                    <a:pt x="1010488" y="1155068"/>
                    <a:pt x="971805" y="1155068"/>
                  </a:cubicBezTo>
                  <a:lnTo>
                    <a:pt x="145854" y="1155068"/>
                  </a:lnTo>
                  <a:cubicBezTo>
                    <a:pt x="107171" y="1155068"/>
                    <a:pt x="70073" y="1139701"/>
                    <a:pt x="42720" y="1112348"/>
                  </a:cubicBezTo>
                  <a:cubicBezTo>
                    <a:pt x="15367" y="1084995"/>
                    <a:pt x="0" y="1047897"/>
                    <a:pt x="0" y="1009214"/>
                  </a:cubicBezTo>
                  <a:lnTo>
                    <a:pt x="0" y="145854"/>
                  </a:lnTo>
                  <a:cubicBezTo>
                    <a:pt x="0" y="107171"/>
                    <a:pt x="15367" y="70073"/>
                    <a:pt x="42720" y="42720"/>
                  </a:cubicBezTo>
                  <a:cubicBezTo>
                    <a:pt x="70073" y="15367"/>
                    <a:pt x="107171" y="0"/>
                    <a:pt x="145854" y="0"/>
                  </a:cubicBezTo>
                  <a:close/>
                </a:path>
              </a:pathLst>
            </a:custGeom>
            <a:solidFill>
              <a:srgbClr val="3575FE"/>
            </a:solidFill>
          </p:spPr>
        </p:sp>
        <p:sp>
          <p:nvSpPr>
            <p:cNvPr id="17" name="TextBox 17"/>
            <p:cNvSpPr txBox="1"/>
            <p:nvPr/>
          </p:nvSpPr>
          <p:spPr>
            <a:xfrm>
              <a:off x="0" y="9525"/>
              <a:ext cx="1117659" cy="1145543"/>
            </a:xfrm>
            <a:prstGeom prst="rect">
              <a:avLst/>
            </a:prstGeom>
          </p:spPr>
          <p:txBody>
            <a:bodyPr lIns="50800" tIns="50800" rIns="50800" bIns="50800" rtlCol="0" anchor="ctr"/>
            <a:lstStyle/>
            <a:p>
              <a:pPr algn="ctr">
                <a:lnSpc>
                  <a:spcPts val="2220"/>
                </a:lnSpc>
              </a:pPr>
              <a:endParaRPr/>
            </a:p>
          </p:txBody>
        </p:sp>
      </p:grpSp>
      <p:grpSp>
        <p:nvGrpSpPr>
          <p:cNvPr id="18" name="Group 18"/>
          <p:cNvGrpSpPr/>
          <p:nvPr/>
        </p:nvGrpSpPr>
        <p:grpSpPr>
          <a:xfrm>
            <a:off x="8123963" y="5198863"/>
            <a:ext cx="3927915" cy="4059387"/>
            <a:chOff x="0" y="0"/>
            <a:chExt cx="1117659" cy="1155068"/>
          </a:xfrm>
        </p:grpSpPr>
        <p:sp>
          <p:nvSpPr>
            <p:cNvPr id="19" name="Freeform 19"/>
            <p:cNvSpPr/>
            <p:nvPr/>
          </p:nvSpPr>
          <p:spPr>
            <a:xfrm>
              <a:off x="0" y="0"/>
              <a:ext cx="1117659" cy="1155068"/>
            </a:xfrm>
            <a:custGeom>
              <a:avLst/>
              <a:gdLst/>
              <a:ahLst/>
              <a:cxnLst/>
              <a:rect l="l" t="t" r="r" b="b"/>
              <a:pathLst>
                <a:path w="1117659" h="1155068">
                  <a:moveTo>
                    <a:pt x="145854" y="0"/>
                  </a:moveTo>
                  <a:lnTo>
                    <a:pt x="971805" y="0"/>
                  </a:lnTo>
                  <a:cubicBezTo>
                    <a:pt x="1052358" y="0"/>
                    <a:pt x="1117659" y="65301"/>
                    <a:pt x="1117659" y="145854"/>
                  </a:cubicBezTo>
                  <a:lnTo>
                    <a:pt x="1117659" y="1009214"/>
                  </a:lnTo>
                  <a:cubicBezTo>
                    <a:pt x="1117659" y="1047897"/>
                    <a:pt x="1102292" y="1084995"/>
                    <a:pt x="1074939" y="1112348"/>
                  </a:cubicBezTo>
                  <a:cubicBezTo>
                    <a:pt x="1047586" y="1139701"/>
                    <a:pt x="1010488" y="1155068"/>
                    <a:pt x="971805" y="1155068"/>
                  </a:cubicBezTo>
                  <a:lnTo>
                    <a:pt x="145854" y="1155068"/>
                  </a:lnTo>
                  <a:cubicBezTo>
                    <a:pt x="107171" y="1155068"/>
                    <a:pt x="70073" y="1139701"/>
                    <a:pt x="42720" y="1112348"/>
                  </a:cubicBezTo>
                  <a:cubicBezTo>
                    <a:pt x="15367" y="1084995"/>
                    <a:pt x="0" y="1047897"/>
                    <a:pt x="0" y="1009214"/>
                  </a:cubicBezTo>
                  <a:lnTo>
                    <a:pt x="0" y="145854"/>
                  </a:lnTo>
                  <a:cubicBezTo>
                    <a:pt x="0" y="107171"/>
                    <a:pt x="15367" y="70073"/>
                    <a:pt x="42720" y="42720"/>
                  </a:cubicBezTo>
                  <a:cubicBezTo>
                    <a:pt x="70073" y="15367"/>
                    <a:pt x="107171" y="0"/>
                    <a:pt x="145854" y="0"/>
                  </a:cubicBezTo>
                  <a:close/>
                </a:path>
              </a:pathLst>
            </a:custGeom>
            <a:solidFill>
              <a:srgbClr val="193378"/>
            </a:solidFill>
          </p:spPr>
        </p:sp>
        <p:sp>
          <p:nvSpPr>
            <p:cNvPr id="20" name="TextBox 20"/>
            <p:cNvSpPr txBox="1"/>
            <p:nvPr/>
          </p:nvSpPr>
          <p:spPr>
            <a:xfrm>
              <a:off x="0" y="9525"/>
              <a:ext cx="1117659" cy="1145543"/>
            </a:xfrm>
            <a:prstGeom prst="rect">
              <a:avLst/>
            </a:prstGeom>
          </p:spPr>
          <p:txBody>
            <a:bodyPr lIns="50800" tIns="50800" rIns="50800" bIns="50800" rtlCol="0" anchor="ctr"/>
            <a:lstStyle/>
            <a:p>
              <a:pPr algn="ctr">
                <a:lnSpc>
                  <a:spcPts val="2220"/>
                </a:lnSpc>
              </a:pPr>
              <a:endParaRPr/>
            </a:p>
          </p:txBody>
        </p:sp>
      </p:grpSp>
      <p:grpSp>
        <p:nvGrpSpPr>
          <p:cNvPr id="21" name="Group 21"/>
          <p:cNvGrpSpPr/>
          <p:nvPr/>
        </p:nvGrpSpPr>
        <p:grpSpPr>
          <a:xfrm>
            <a:off x="12200294" y="1182083"/>
            <a:ext cx="3631085" cy="3752621"/>
            <a:chOff x="0" y="0"/>
            <a:chExt cx="6362700" cy="6575666"/>
          </a:xfrm>
        </p:grpSpPr>
        <p:sp>
          <p:nvSpPr>
            <p:cNvPr id="22" name="Freeform 22"/>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5"/>
              <a:stretch>
                <a:fillRect l="-4111" r="-4111"/>
              </a:stretch>
            </a:blipFill>
          </p:spPr>
        </p:sp>
      </p:grpSp>
      <p:sp>
        <p:nvSpPr>
          <p:cNvPr id="23" name="Freeform 23"/>
          <p:cNvSpPr/>
          <p:nvPr/>
        </p:nvSpPr>
        <p:spPr>
          <a:xfrm>
            <a:off x="2127716" y="4426411"/>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4" name="Group 24"/>
          <p:cNvGrpSpPr/>
          <p:nvPr/>
        </p:nvGrpSpPr>
        <p:grpSpPr>
          <a:xfrm>
            <a:off x="-1534045" y="9258250"/>
            <a:ext cx="2562745" cy="256274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7" name="Freeform 27"/>
          <p:cNvSpPr/>
          <p:nvPr/>
        </p:nvSpPr>
        <p:spPr>
          <a:xfrm>
            <a:off x="6810658" y="907153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28" name="Freeform 28"/>
          <p:cNvSpPr/>
          <p:nvPr/>
        </p:nvSpPr>
        <p:spPr>
          <a:xfrm>
            <a:off x="16998721" y="2926418"/>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sp>
        <p:nvSpPr>
          <p:cNvPr id="29" name="Freeform 29"/>
          <p:cNvSpPr/>
          <p:nvPr/>
        </p:nvSpPr>
        <p:spPr>
          <a:xfrm>
            <a:off x="821619" y="254272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grpSp>
        <p:nvGrpSpPr>
          <p:cNvPr id="30" name="Group 30"/>
          <p:cNvGrpSpPr/>
          <p:nvPr/>
        </p:nvGrpSpPr>
        <p:grpSpPr>
          <a:xfrm>
            <a:off x="8123963" y="1028700"/>
            <a:ext cx="3927915" cy="4059387"/>
            <a:chOff x="0" y="0"/>
            <a:chExt cx="6362700" cy="6575666"/>
          </a:xfrm>
        </p:grpSpPr>
        <p:sp>
          <p:nvSpPr>
            <p:cNvPr id="31" name="Freeform 31"/>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12"/>
              <a:stretch>
                <a:fillRect t="-22475" b="-22475"/>
              </a:stretch>
            </a:blipFill>
          </p:spPr>
        </p:sp>
      </p:grpSp>
      <p:grpSp>
        <p:nvGrpSpPr>
          <p:cNvPr id="32" name="Group 32"/>
          <p:cNvGrpSpPr/>
          <p:nvPr/>
        </p:nvGrpSpPr>
        <p:grpSpPr>
          <a:xfrm>
            <a:off x="8266058" y="5345714"/>
            <a:ext cx="3643727" cy="3765686"/>
            <a:chOff x="0" y="0"/>
            <a:chExt cx="6362700" cy="6575666"/>
          </a:xfrm>
        </p:grpSpPr>
        <p:sp>
          <p:nvSpPr>
            <p:cNvPr id="33" name="Freeform 33"/>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13"/>
              <a:stretch>
                <a:fillRect l="-4253" r="-4253"/>
              </a:stretch>
            </a:blipFill>
          </p:spPr>
        </p:sp>
      </p:grpSp>
      <p:sp>
        <p:nvSpPr>
          <p:cNvPr id="34" name="TextBox 34"/>
          <p:cNvSpPr txBox="1"/>
          <p:nvPr/>
        </p:nvSpPr>
        <p:spPr>
          <a:xfrm>
            <a:off x="2127716" y="3134593"/>
            <a:ext cx="4462794" cy="830580"/>
          </a:xfrm>
          <a:prstGeom prst="rect">
            <a:avLst/>
          </a:prstGeom>
        </p:spPr>
        <p:txBody>
          <a:bodyPr lIns="0" tIns="0" rIns="0" bIns="0" rtlCol="0" anchor="t">
            <a:spAutoFit/>
          </a:bodyPr>
          <a:lstStyle/>
          <a:p>
            <a:pPr algn="l">
              <a:lnSpc>
                <a:spcPts val="6359"/>
              </a:lnSpc>
            </a:pPr>
            <a:r>
              <a:rPr lang="en-US" sz="5999" b="1">
                <a:solidFill>
                  <a:srgbClr val="193378"/>
                </a:solidFill>
                <a:latin typeface="Montserrat Classic Bold"/>
                <a:ea typeface="Montserrat Classic Bold"/>
                <a:cs typeface="Montserrat Classic Bold"/>
                <a:sym typeface="Montserrat Classic Bold"/>
              </a:rPr>
              <a:t>Register</a:t>
            </a:r>
          </a:p>
        </p:txBody>
      </p:sp>
      <p:sp>
        <p:nvSpPr>
          <p:cNvPr id="36" name="TextBox 36"/>
          <p:cNvSpPr txBox="1"/>
          <p:nvPr/>
        </p:nvSpPr>
        <p:spPr>
          <a:xfrm>
            <a:off x="1936701" y="5260911"/>
            <a:ext cx="7575486" cy="958847"/>
          </a:xfrm>
          <a:prstGeom prst="rect">
            <a:avLst/>
          </a:prstGeom>
        </p:spPr>
        <p:txBody>
          <a:bodyPr lIns="0" tIns="0" rIns="0" bIns="0" rtlCol="0" anchor="t">
            <a:spAutoFit/>
          </a:bodyPr>
          <a:lstStyle/>
          <a:p>
            <a:pPr marL="431805" lvl="1" indent="-215903" algn="l">
              <a:lnSpc>
                <a:spcPts val="4000"/>
              </a:lnSpc>
              <a:buFont typeface="Arial"/>
              <a:buChar char="•"/>
            </a:pPr>
            <a:r>
              <a:rPr lang="en-US" sz="2000">
                <a:solidFill>
                  <a:srgbClr val="1A263A"/>
                </a:solidFill>
                <a:latin typeface="Montserrat"/>
                <a:ea typeface="Montserrat"/>
                <a:cs typeface="Montserrat"/>
                <a:sym typeface="Montserrat"/>
              </a:rPr>
              <a:t>Simple registration form for new users.</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Secure user data storage using MongoDB.</a:t>
            </a:r>
          </a:p>
        </p:txBody>
      </p:sp>
      <p:sp>
        <p:nvSpPr>
          <p:cNvPr id="37" name="Rectangle 36">
            <a:extLst>
              <a:ext uri="{FF2B5EF4-FFF2-40B4-BE49-F238E27FC236}">
                <a16:creationId xmlns:a16="http://schemas.microsoft.com/office/drawing/2014/main" id="{7550BEC0-6F38-4A8C-8B8C-5123A43B5BC9}"/>
              </a:ext>
            </a:extLst>
          </p:cNvPr>
          <p:cNvSpPr/>
          <p:nvPr/>
        </p:nvSpPr>
        <p:spPr>
          <a:xfrm>
            <a:off x="-1675113" y="10287000"/>
            <a:ext cx="27162537" cy="68408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9319866-9B17-4DEF-B51C-69AE927C4D34}"/>
              </a:ext>
            </a:extLst>
          </p:cNvPr>
          <p:cNvSpPr/>
          <p:nvPr/>
        </p:nvSpPr>
        <p:spPr>
          <a:xfrm>
            <a:off x="-3493349" y="-5137682"/>
            <a:ext cx="27162537" cy="519662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DF565A5B-9DF1-4F8C-8E0C-BAFD66DEC143}"/>
              </a:ext>
            </a:extLst>
          </p:cNvPr>
          <p:cNvSpPr/>
          <p:nvPr/>
        </p:nvSpPr>
        <p:spPr>
          <a:xfrm>
            <a:off x="18288000" y="-495299"/>
            <a:ext cx="5762188" cy="1112603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B8FD8F5A-3E26-4771-A76B-71355D58054B}"/>
              </a:ext>
            </a:extLst>
          </p:cNvPr>
          <p:cNvSpPr/>
          <p:nvPr/>
        </p:nvSpPr>
        <p:spPr>
          <a:xfrm>
            <a:off x="-5767001" y="1323205"/>
            <a:ext cx="5762188" cy="1112603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18">
            <a:extLst>
              <a:ext uri="{FF2B5EF4-FFF2-40B4-BE49-F238E27FC236}">
                <a16:creationId xmlns:a16="http://schemas.microsoft.com/office/drawing/2014/main" id="{C87A0F34-2BA3-44B9-9FFA-9307DB69C426}"/>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14">
              <a:alphaModFix amt="85000"/>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538253" y="8936385"/>
            <a:ext cx="1902880" cy="643831"/>
            <a:chOff x="0" y="0"/>
            <a:chExt cx="2537173" cy="858441"/>
          </a:xfrm>
        </p:grpSpPr>
        <p:grpSp>
          <p:nvGrpSpPr>
            <p:cNvPr id="4" name="Group 4"/>
            <p:cNvGrpSpPr/>
            <p:nvPr/>
          </p:nvGrpSpPr>
          <p:grpSpPr>
            <a:xfrm rot="5400000">
              <a:off x="839366" y="-839366"/>
              <a:ext cx="858441" cy="2537173"/>
              <a:chOff x="0" y="0"/>
              <a:chExt cx="660400" cy="1951851"/>
            </a:xfrm>
          </p:grpSpPr>
          <p:sp>
            <p:nvSpPr>
              <p:cNvPr id="5" name="Freeform 5"/>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7" name="Group 7"/>
            <p:cNvGrpSpPr/>
            <p:nvPr/>
          </p:nvGrpSpPr>
          <p:grpSpPr>
            <a:xfrm>
              <a:off x="0" y="0"/>
              <a:ext cx="858309" cy="85830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9" name="TextBox 9"/>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0" name="Freeform 10"/>
            <p:cNvSpPr/>
            <p:nvPr/>
          </p:nvSpPr>
          <p:spPr>
            <a:xfrm>
              <a:off x="143862" y="143862"/>
              <a:ext cx="570585" cy="570585"/>
            </a:xfrm>
            <a:custGeom>
              <a:avLst/>
              <a:gdLst/>
              <a:ahLst/>
              <a:cxnLst/>
              <a:rect l="l" t="t" r="r" b="b"/>
              <a:pathLst>
                <a:path w="570585" h="570585">
                  <a:moveTo>
                    <a:pt x="0" y="0"/>
                  </a:moveTo>
                  <a:lnTo>
                    <a:pt x="570585" y="0"/>
                  </a:lnTo>
                  <a:lnTo>
                    <a:pt x="570585" y="570585"/>
                  </a:lnTo>
                  <a:lnTo>
                    <a:pt x="0" y="570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Freeform 11"/>
          <p:cNvSpPr/>
          <p:nvPr/>
        </p:nvSpPr>
        <p:spPr>
          <a:xfrm>
            <a:off x="2466835" y="420541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a:off x="12855622" y="-5125918"/>
            <a:ext cx="12631018" cy="1263101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9919233" y="1035484"/>
            <a:ext cx="9015839" cy="5172235"/>
            <a:chOff x="0" y="0"/>
            <a:chExt cx="6547450" cy="3756162"/>
          </a:xfrm>
        </p:grpSpPr>
        <p:sp>
          <p:nvSpPr>
            <p:cNvPr id="16" name="Freeform 16"/>
            <p:cNvSpPr/>
            <p:nvPr/>
          </p:nvSpPr>
          <p:spPr>
            <a:xfrm>
              <a:off x="0" y="0"/>
              <a:ext cx="6547451" cy="3756162"/>
            </a:xfrm>
            <a:custGeom>
              <a:avLst/>
              <a:gdLst/>
              <a:ahLst/>
              <a:cxnLst/>
              <a:rect l="l" t="t" r="r" b="b"/>
              <a:pathLst>
                <a:path w="6547451" h="3756162">
                  <a:moveTo>
                    <a:pt x="0" y="3130135"/>
                  </a:moveTo>
                  <a:lnTo>
                    <a:pt x="0" y="626027"/>
                  </a:lnTo>
                  <a:cubicBezTo>
                    <a:pt x="0" y="280460"/>
                    <a:pt x="293326" y="0"/>
                    <a:pt x="654745" y="0"/>
                  </a:cubicBezTo>
                  <a:lnTo>
                    <a:pt x="5892705" y="0"/>
                  </a:lnTo>
                  <a:cubicBezTo>
                    <a:pt x="6254125" y="0"/>
                    <a:pt x="6547451" y="280460"/>
                    <a:pt x="6547451" y="626027"/>
                  </a:cubicBezTo>
                  <a:lnTo>
                    <a:pt x="6547451" y="3130135"/>
                  </a:lnTo>
                  <a:cubicBezTo>
                    <a:pt x="6547451" y="3475702"/>
                    <a:pt x="6254125" y="3756162"/>
                    <a:pt x="5892705" y="3756162"/>
                  </a:cubicBezTo>
                  <a:lnTo>
                    <a:pt x="654745" y="3756162"/>
                  </a:lnTo>
                  <a:cubicBezTo>
                    <a:pt x="293326" y="3756162"/>
                    <a:pt x="0" y="3475702"/>
                    <a:pt x="0" y="3130135"/>
                  </a:cubicBezTo>
                  <a:close/>
                </a:path>
              </a:pathLst>
            </a:custGeom>
            <a:blipFill>
              <a:blip r:embed="rId6"/>
              <a:stretch>
                <a:fillRect r="-17377"/>
              </a:stretch>
            </a:blipFill>
          </p:spPr>
        </p:sp>
      </p:grpSp>
      <p:grpSp>
        <p:nvGrpSpPr>
          <p:cNvPr id="17" name="Group 17"/>
          <p:cNvGrpSpPr/>
          <p:nvPr/>
        </p:nvGrpSpPr>
        <p:grpSpPr>
          <a:xfrm>
            <a:off x="-1966895" y="8936385"/>
            <a:ext cx="3933790" cy="393379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500918" y="8435467"/>
            <a:ext cx="1001836" cy="100183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4" name="Freeform 24"/>
          <p:cNvSpPr/>
          <p:nvPr/>
        </p:nvSpPr>
        <p:spPr>
          <a:xfrm>
            <a:off x="8174869"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2466835" y="2826857"/>
            <a:ext cx="7046039" cy="830580"/>
          </a:xfrm>
          <a:prstGeom prst="rect">
            <a:avLst/>
          </a:prstGeom>
        </p:spPr>
        <p:txBody>
          <a:bodyPr lIns="0" tIns="0" rIns="0" bIns="0" rtlCol="0" anchor="t">
            <a:spAutoFit/>
          </a:bodyPr>
          <a:lstStyle/>
          <a:p>
            <a:pPr algn="l">
              <a:lnSpc>
                <a:spcPts val="6359"/>
              </a:lnSpc>
            </a:pPr>
            <a:r>
              <a:rPr lang="en-US" sz="5999" b="1">
                <a:solidFill>
                  <a:srgbClr val="193378"/>
                </a:solidFill>
                <a:latin typeface="Montserrat Classic Bold"/>
                <a:ea typeface="Montserrat Classic Bold"/>
                <a:cs typeface="Montserrat Classic Bold"/>
                <a:sym typeface="Montserrat Classic Bold"/>
              </a:rPr>
              <a:t>Admin dashboard</a:t>
            </a:r>
          </a:p>
        </p:txBody>
      </p:sp>
      <p:sp>
        <p:nvSpPr>
          <p:cNvPr id="27" name="TextBox 27"/>
          <p:cNvSpPr txBox="1"/>
          <p:nvPr/>
        </p:nvSpPr>
        <p:spPr>
          <a:xfrm>
            <a:off x="2574731" y="4932490"/>
            <a:ext cx="7575486" cy="1968497"/>
          </a:xfrm>
          <a:prstGeom prst="rect">
            <a:avLst/>
          </a:prstGeom>
        </p:spPr>
        <p:txBody>
          <a:bodyPr lIns="0" tIns="0" rIns="0" bIns="0" rtlCol="0" anchor="t">
            <a:spAutoFit/>
          </a:bodyPr>
          <a:lstStyle/>
          <a:p>
            <a:pPr marL="431805" lvl="1" indent="-215903" algn="l">
              <a:lnSpc>
                <a:spcPts val="4000"/>
              </a:lnSpc>
              <a:buFont typeface="Arial"/>
              <a:buChar char="•"/>
            </a:pPr>
            <a:r>
              <a:rPr lang="en-US" sz="2000">
                <a:solidFill>
                  <a:srgbClr val="1A263A"/>
                </a:solidFill>
                <a:latin typeface="Montserrat"/>
                <a:ea typeface="Montserrat"/>
                <a:cs typeface="Montserrat"/>
                <a:sym typeface="Montserrat"/>
              </a:rPr>
              <a:t>Manage doctors, specialities, and services.</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Add, edit, or remove content.</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Monitoring users &amp; appointments</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Easy content management system.</a:t>
            </a:r>
          </a:p>
        </p:txBody>
      </p:sp>
      <p:sp>
        <p:nvSpPr>
          <p:cNvPr id="28" name="Rectangle 27">
            <a:extLst>
              <a:ext uri="{FF2B5EF4-FFF2-40B4-BE49-F238E27FC236}">
                <a16:creationId xmlns:a16="http://schemas.microsoft.com/office/drawing/2014/main" id="{8B4EE1DE-D9EF-42EF-BDB9-DDD13E12C8EB}"/>
              </a:ext>
            </a:extLst>
          </p:cNvPr>
          <p:cNvSpPr/>
          <p:nvPr/>
        </p:nvSpPr>
        <p:spPr>
          <a:xfrm>
            <a:off x="-2813025" y="-6835311"/>
            <a:ext cx="29178225" cy="68408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1F50224-FE88-44F1-8A76-60149B9CC456}"/>
              </a:ext>
            </a:extLst>
          </p:cNvPr>
          <p:cNvSpPr/>
          <p:nvPr/>
        </p:nvSpPr>
        <p:spPr>
          <a:xfrm>
            <a:off x="18288000" y="-1638299"/>
            <a:ext cx="11449268" cy="1868413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AF81A591-518A-42E7-916D-1DF21B427CD1}"/>
              </a:ext>
            </a:extLst>
          </p:cNvPr>
          <p:cNvSpPr/>
          <p:nvPr/>
        </p:nvSpPr>
        <p:spPr>
          <a:xfrm>
            <a:off x="-5406400" y="10170059"/>
            <a:ext cx="27162537" cy="68408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BA59ADA6-E114-4253-A8E9-D668EB4352C9}"/>
              </a:ext>
            </a:extLst>
          </p:cNvPr>
          <p:cNvSpPr/>
          <p:nvPr/>
        </p:nvSpPr>
        <p:spPr>
          <a:xfrm flipH="1">
            <a:off x="-2574732" y="6320942"/>
            <a:ext cx="2574731" cy="1084302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eform 18">
            <a:extLst>
              <a:ext uri="{FF2B5EF4-FFF2-40B4-BE49-F238E27FC236}">
                <a16:creationId xmlns:a16="http://schemas.microsoft.com/office/drawing/2014/main" id="{FA35C0D1-F2BC-425D-BDF3-08BEDA36E17C}"/>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9">
              <a:alphaModFix amt="85000"/>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sp>
      <p:grpSp>
        <p:nvGrpSpPr>
          <p:cNvPr id="4" name="Group 4"/>
          <p:cNvGrpSpPr/>
          <p:nvPr/>
        </p:nvGrpSpPr>
        <p:grpSpPr>
          <a:xfrm rot="5400000">
            <a:off x="17167778" y="8306860"/>
            <a:ext cx="643831" cy="1902880"/>
            <a:chOff x="0" y="0"/>
            <a:chExt cx="660400" cy="1951851"/>
          </a:xfrm>
        </p:grpSpPr>
        <p:sp>
          <p:nvSpPr>
            <p:cNvPr id="5" name="Freeform 5"/>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7" name="Group 7"/>
          <p:cNvGrpSpPr/>
          <p:nvPr/>
        </p:nvGrpSpPr>
        <p:grpSpPr>
          <a:xfrm>
            <a:off x="16538253" y="8936385"/>
            <a:ext cx="643732" cy="64373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9" name="TextBox 9"/>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grpSp>
        <p:nvGrpSpPr>
          <p:cNvPr id="10" name="Group 10"/>
          <p:cNvGrpSpPr/>
          <p:nvPr/>
        </p:nvGrpSpPr>
        <p:grpSpPr>
          <a:xfrm>
            <a:off x="718024" y="5690411"/>
            <a:ext cx="16541276" cy="1654127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2114945" y="4923738"/>
            <a:ext cx="4432916" cy="3713241"/>
            <a:chOff x="0" y="0"/>
            <a:chExt cx="1167517" cy="977973"/>
          </a:xfrm>
        </p:grpSpPr>
        <p:sp>
          <p:nvSpPr>
            <p:cNvPr id="14" name="Freeform 14"/>
            <p:cNvSpPr/>
            <p:nvPr/>
          </p:nvSpPr>
          <p:spPr>
            <a:xfrm>
              <a:off x="0" y="0"/>
              <a:ext cx="1167517" cy="977973"/>
            </a:xfrm>
            <a:custGeom>
              <a:avLst/>
              <a:gdLst/>
              <a:ahLst/>
              <a:cxnLst/>
              <a:rect l="l" t="t" r="r" b="b"/>
              <a:pathLst>
                <a:path w="1167517" h="977973">
                  <a:moveTo>
                    <a:pt x="61126" y="0"/>
                  </a:moveTo>
                  <a:lnTo>
                    <a:pt x="1106391" y="0"/>
                  </a:lnTo>
                  <a:cubicBezTo>
                    <a:pt x="1122603" y="0"/>
                    <a:pt x="1138150" y="6440"/>
                    <a:pt x="1149614" y="17903"/>
                  </a:cubicBezTo>
                  <a:cubicBezTo>
                    <a:pt x="1161077" y="29367"/>
                    <a:pt x="1167517" y="44915"/>
                    <a:pt x="1167517" y="61126"/>
                  </a:cubicBezTo>
                  <a:lnTo>
                    <a:pt x="1167517" y="916847"/>
                  </a:lnTo>
                  <a:cubicBezTo>
                    <a:pt x="1167517" y="950606"/>
                    <a:pt x="1140150" y="977973"/>
                    <a:pt x="1106391" y="977973"/>
                  </a:cubicBezTo>
                  <a:lnTo>
                    <a:pt x="61126" y="977973"/>
                  </a:lnTo>
                  <a:cubicBezTo>
                    <a:pt x="27367" y="977973"/>
                    <a:pt x="0" y="950606"/>
                    <a:pt x="0" y="916847"/>
                  </a:cubicBezTo>
                  <a:lnTo>
                    <a:pt x="0" y="61126"/>
                  </a:lnTo>
                  <a:cubicBezTo>
                    <a:pt x="0" y="27367"/>
                    <a:pt x="27367" y="0"/>
                    <a:pt x="61126" y="0"/>
                  </a:cubicBezTo>
                  <a:close/>
                </a:path>
              </a:pathLst>
            </a:custGeom>
            <a:solidFill>
              <a:srgbClr val="3575FE"/>
            </a:solidFill>
          </p:spPr>
        </p:sp>
        <p:sp>
          <p:nvSpPr>
            <p:cNvPr id="15" name="TextBox 15"/>
            <p:cNvSpPr txBox="1"/>
            <p:nvPr/>
          </p:nvSpPr>
          <p:spPr>
            <a:xfrm>
              <a:off x="0" y="9525"/>
              <a:ext cx="1167517" cy="968448"/>
            </a:xfrm>
            <a:prstGeom prst="rect">
              <a:avLst/>
            </a:prstGeom>
          </p:spPr>
          <p:txBody>
            <a:bodyPr lIns="50800" tIns="50800" rIns="50800" bIns="50800" rtlCol="0" anchor="ctr"/>
            <a:lstStyle/>
            <a:p>
              <a:pPr algn="ctr">
                <a:lnSpc>
                  <a:spcPts val="2220"/>
                </a:lnSpc>
              </a:pPr>
              <a:endParaRPr/>
            </a:p>
          </p:txBody>
        </p:sp>
      </p:grpSp>
      <p:grpSp>
        <p:nvGrpSpPr>
          <p:cNvPr id="16" name="Group 16"/>
          <p:cNvGrpSpPr/>
          <p:nvPr/>
        </p:nvGrpSpPr>
        <p:grpSpPr>
          <a:xfrm>
            <a:off x="6768954" y="4923738"/>
            <a:ext cx="4432916" cy="3713241"/>
            <a:chOff x="0" y="0"/>
            <a:chExt cx="1167517" cy="977973"/>
          </a:xfrm>
        </p:grpSpPr>
        <p:sp>
          <p:nvSpPr>
            <p:cNvPr id="17" name="Freeform 17"/>
            <p:cNvSpPr/>
            <p:nvPr/>
          </p:nvSpPr>
          <p:spPr>
            <a:xfrm>
              <a:off x="0" y="0"/>
              <a:ext cx="1167517" cy="977973"/>
            </a:xfrm>
            <a:custGeom>
              <a:avLst/>
              <a:gdLst/>
              <a:ahLst/>
              <a:cxnLst/>
              <a:rect l="l" t="t" r="r" b="b"/>
              <a:pathLst>
                <a:path w="1167517" h="977973">
                  <a:moveTo>
                    <a:pt x="61126" y="0"/>
                  </a:moveTo>
                  <a:lnTo>
                    <a:pt x="1106391" y="0"/>
                  </a:lnTo>
                  <a:cubicBezTo>
                    <a:pt x="1122603" y="0"/>
                    <a:pt x="1138150" y="6440"/>
                    <a:pt x="1149614" y="17903"/>
                  </a:cubicBezTo>
                  <a:cubicBezTo>
                    <a:pt x="1161077" y="29367"/>
                    <a:pt x="1167517" y="44915"/>
                    <a:pt x="1167517" y="61126"/>
                  </a:cubicBezTo>
                  <a:lnTo>
                    <a:pt x="1167517" y="916847"/>
                  </a:lnTo>
                  <a:cubicBezTo>
                    <a:pt x="1167517" y="950606"/>
                    <a:pt x="1140150" y="977973"/>
                    <a:pt x="1106391" y="977973"/>
                  </a:cubicBezTo>
                  <a:lnTo>
                    <a:pt x="61126" y="977973"/>
                  </a:lnTo>
                  <a:cubicBezTo>
                    <a:pt x="27367" y="977973"/>
                    <a:pt x="0" y="950606"/>
                    <a:pt x="0" y="916847"/>
                  </a:cubicBezTo>
                  <a:lnTo>
                    <a:pt x="0" y="61126"/>
                  </a:lnTo>
                  <a:cubicBezTo>
                    <a:pt x="0" y="27367"/>
                    <a:pt x="27367" y="0"/>
                    <a:pt x="61126" y="0"/>
                  </a:cubicBezTo>
                  <a:close/>
                </a:path>
              </a:pathLst>
            </a:custGeom>
            <a:solidFill>
              <a:srgbClr val="FFFFFF"/>
            </a:solidFill>
            <a:ln w="38100" cap="rnd">
              <a:solidFill>
                <a:srgbClr val="3575FE"/>
              </a:solidFill>
              <a:prstDash val="solid"/>
              <a:round/>
            </a:ln>
          </p:spPr>
        </p:sp>
        <p:sp>
          <p:nvSpPr>
            <p:cNvPr id="18" name="TextBox 18"/>
            <p:cNvSpPr txBox="1"/>
            <p:nvPr/>
          </p:nvSpPr>
          <p:spPr>
            <a:xfrm>
              <a:off x="0" y="9525"/>
              <a:ext cx="1167517" cy="968448"/>
            </a:xfrm>
            <a:prstGeom prst="rect">
              <a:avLst/>
            </a:prstGeom>
          </p:spPr>
          <p:txBody>
            <a:bodyPr lIns="50800" tIns="50800" rIns="50800" bIns="50800" rtlCol="0" anchor="ctr"/>
            <a:lstStyle/>
            <a:p>
              <a:pPr algn="ctr">
                <a:lnSpc>
                  <a:spcPts val="2220"/>
                </a:lnSpc>
              </a:pPr>
              <a:endParaRPr/>
            </a:p>
          </p:txBody>
        </p:sp>
      </p:grpSp>
      <p:grpSp>
        <p:nvGrpSpPr>
          <p:cNvPr id="19" name="Group 19"/>
          <p:cNvGrpSpPr/>
          <p:nvPr/>
        </p:nvGrpSpPr>
        <p:grpSpPr>
          <a:xfrm>
            <a:off x="11430694" y="4923738"/>
            <a:ext cx="4432916" cy="3713241"/>
            <a:chOff x="0" y="0"/>
            <a:chExt cx="1167517" cy="977973"/>
          </a:xfrm>
        </p:grpSpPr>
        <p:sp>
          <p:nvSpPr>
            <p:cNvPr id="20" name="Freeform 20"/>
            <p:cNvSpPr/>
            <p:nvPr/>
          </p:nvSpPr>
          <p:spPr>
            <a:xfrm>
              <a:off x="0" y="0"/>
              <a:ext cx="1167517" cy="977973"/>
            </a:xfrm>
            <a:custGeom>
              <a:avLst/>
              <a:gdLst/>
              <a:ahLst/>
              <a:cxnLst/>
              <a:rect l="l" t="t" r="r" b="b"/>
              <a:pathLst>
                <a:path w="1167517" h="977973">
                  <a:moveTo>
                    <a:pt x="61126" y="0"/>
                  </a:moveTo>
                  <a:lnTo>
                    <a:pt x="1106391" y="0"/>
                  </a:lnTo>
                  <a:cubicBezTo>
                    <a:pt x="1122603" y="0"/>
                    <a:pt x="1138150" y="6440"/>
                    <a:pt x="1149614" y="17903"/>
                  </a:cubicBezTo>
                  <a:cubicBezTo>
                    <a:pt x="1161077" y="29367"/>
                    <a:pt x="1167517" y="44915"/>
                    <a:pt x="1167517" y="61126"/>
                  </a:cubicBezTo>
                  <a:lnTo>
                    <a:pt x="1167517" y="916847"/>
                  </a:lnTo>
                  <a:cubicBezTo>
                    <a:pt x="1167517" y="950606"/>
                    <a:pt x="1140150" y="977973"/>
                    <a:pt x="1106391" y="977973"/>
                  </a:cubicBezTo>
                  <a:lnTo>
                    <a:pt x="61126" y="977973"/>
                  </a:lnTo>
                  <a:cubicBezTo>
                    <a:pt x="27367" y="977973"/>
                    <a:pt x="0" y="950606"/>
                    <a:pt x="0" y="916847"/>
                  </a:cubicBezTo>
                  <a:lnTo>
                    <a:pt x="0" y="61126"/>
                  </a:lnTo>
                  <a:cubicBezTo>
                    <a:pt x="0" y="27367"/>
                    <a:pt x="27367" y="0"/>
                    <a:pt x="61126" y="0"/>
                  </a:cubicBezTo>
                  <a:close/>
                </a:path>
              </a:pathLst>
            </a:custGeom>
            <a:solidFill>
              <a:srgbClr val="3575FE"/>
            </a:solidFill>
          </p:spPr>
        </p:sp>
        <p:sp>
          <p:nvSpPr>
            <p:cNvPr id="21" name="TextBox 21"/>
            <p:cNvSpPr txBox="1"/>
            <p:nvPr/>
          </p:nvSpPr>
          <p:spPr>
            <a:xfrm>
              <a:off x="0" y="9525"/>
              <a:ext cx="1167517" cy="968448"/>
            </a:xfrm>
            <a:prstGeom prst="rect">
              <a:avLst/>
            </a:prstGeom>
          </p:spPr>
          <p:txBody>
            <a:bodyPr lIns="50800" tIns="50800" rIns="50800" bIns="50800" rtlCol="0" anchor="ctr"/>
            <a:lstStyle/>
            <a:p>
              <a:pPr algn="ctr">
                <a:lnSpc>
                  <a:spcPts val="2220"/>
                </a:lnSpc>
              </a:pPr>
              <a:endParaRPr/>
            </a:p>
          </p:txBody>
        </p:sp>
      </p:grpSp>
      <p:sp>
        <p:nvSpPr>
          <p:cNvPr id="22" name="Freeform 22"/>
          <p:cNvSpPr/>
          <p:nvPr/>
        </p:nvSpPr>
        <p:spPr>
          <a:xfrm>
            <a:off x="8625468" y="285125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6428635" y="-545006"/>
            <a:ext cx="2585802" cy="258580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6" name="Freeform 26"/>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27" name="Freeform 27"/>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28" name="Freeform 28"/>
          <p:cNvSpPr/>
          <p:nvPr/>
        </p:nvSpPr>
        <p:spPr>
          <a:xfrm>
            <a:off x="3786230" y="5283454"/>
            <a:ext cx="1096846" cy="1125495"/>
          </a:xfrm>
          <a:custGeom>
            <a:avLst/>
            <a:gdLst/>
            <a:ahLst/>
            <a:cxnLst/>
            <a:rect l="l" t="t" r="r" b="b"/>
            <a:pathLst>
              <a:path w="1096846" h="1125495">
                <a:moveTo>
                  <a:pt x="0" y="0"/>
                </a:moveTo>
                <a:lnTo>
                  <a:pt x="1096846" y="0"/>
                </a:lnTo>
                <a:lnTo>
                  <a:pt x="1096846" y="1125495"/>
                </a:lnTo>
                <a:lnTo>
                  <a:pt x="0" y="11254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29"/>
          <p:cNvSpPr/>
          <p:nvPr/>
        </p:nvSpPr>
        <p:spPr>
          <a:xfrm>
            <a:off x="12971673" y="5171983"/>
            <a:ext cx="1350959" cy="1350959"/>
          </a:xfrm>
          <a:custGeom>
            <a:avLst/>
            <a:gdLst/>
            <a:ahLst/>
            <a:cxnLst/>
            <a:rect l="l" t="t" r="r" b="b"/>
            <a:pathLst>
              <a:path w="1350959" h="1350959">
                <a:moveTo>
                  <a:pt x="0" y="0"/>
                </a:moveTo>
                <a:lnTo>
                  <a:pt x="1350959" y="0"/>
                </a:lnTo>
                <a:lnTo>
                  <a:pt x="1350959" y="1350959"/>
                </a:lnTo>
                <a:lnTo>
                  <a:pt x="0" y="13509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0" name="Freeform 30"/>
          <p:cNvSpPr/>
          <p:nvPr/>
        </p:nvSpPr>
        <p:spPr>
          <a:xfrm>
            <a:off x="8379668" y="5199292"/>
            <a:ext cx="1211489" cy="1296341"/>
          </a:xfrm>
          <a:custGeom>
            <a:avLst/>
            <a:gdLst/>
            <a:ahLst/>
            <a:cxnLst/>
            <a:rect l="l" t="t" r="r" b="b"/>
            <a:pathLst>
              <a:path w="1211489" h="1296341">
                <a:moveTo>
                  <a:pt x="0" y="0"/>
                </a:moveTo>
                <a:lnTo>
                  <a:pt x="1211489" y="0"/>
                </a:lnTo>
                <a:lnTo>
                  <a:pt x="1211489" y="1296341"/>
                </a:lnTo>
                <a:lnTo>
                  <a:pt x="0" y="12963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2" name="TextBox 32"/>
          <p:cNvSpPr txBox="1"/>
          <p:nvPr/>
        </p:nvSpPr>
        <p:spPr>
          <a:xfrm>
            <a:off x="16538253" y="9120187"/>
            <a:ext cx="643732" cy="285750"/>
          </a:xfrm>
          <a:prstGeom prst="rect">
            <a:avLst/>
          </a:prstGeom>
        </p:spPr>
        <p:txBody>
          <a:bodyPr lIns="0" tIns="0" rIns="0" bIns="0" rtlCol="0" anchor="t">
            <a:spAutoFit/>
          </a:bodyPr>
          <a:lstStyle/>
          <a:p>
            <a:pPr algn="ctr">
              <a:lnSpc>
                <a:spcPts val="2399"/>
              </a:lnSpc>
            </a:pPr>
            <a:r>
              <a:rPr lang="en-US" sz="1999" b="1">
                <a:solidFill>
                  <a:srgbClr val="FFFFFF"/>
                </a:solidFill>
                <a:latin typeface="Montserrat Bold"/>
                <a:ea typeface="Montserrat Bold"/>
                <a:cs typeface="Montserrat Bold"/>
                <a:sym typeface="Montserrat Bold"/>
              </a:rPr>
              <a:t>04</a:t>
            </a:r>
          </a:p>
        </p:txBody>
      </p:sp>
      <p:sp>
        <p:nvSpPr>
          <p:cNvPr id="33" name="TextBox 33"/>
          <p:cNvSpPr txBox="1"/>
          <p:nvPr/>
        </p:nvSpPr>
        <p:spPr>
          <a:xfrm>
            <a:off x="2598783" y="7365369"/>
            <a:ext cx="3471740" cy="742949"/>
          </a:xfrm>
          <a:prstGeom prst="rect">
            <a:avLst/>
          </a:prstGeom>
        </p:spPr>
        <p:txBody>
          <a:bodyPr lIns="0" tIns="0" rIns="0" bIns="0" rtlCol="0" anchor="t">
            <a:spAutoFit/>
          </a:bodyPr>
          <a:lstStyle/>
          <a:p>
            <a:pPr algn="ctr">
              <a:lnSpc>
                <a:spcPts val="3000"/>
              </a:lnSpc>
            </a:pPr>
            <a:r>
              <a:rPr lang="en-US" sz="2000">
                <a:solidFill>
                  <a:srgbClr val="FFFFFF"/>
                </a:solidFill>
                <a:latin typeface="Montserrat"/>
                <a:ea typeface="Montserrat"/>
                <a:cs typeface="Montserrat"/>
                <a:sym typeface="Montserrat"/>
              </a:rPr>
              <a:t>Build a scalable, user-friendly medical platform.</a:t>
            </a:r>
          </a:p>
        </p:txBody>
      </p:sp>
      <p:sp>
        <p:nvSpPr>
          <p:cNvPr id="34" name="TextBox 34"/>
          <p:cNvSpPr txBox="1"/>
          <p:nvPr/>
        </p:nvSpPr>
        <p:spPr>
          <a:xfrm>
            <a:off x="11897196" y="7365369"/>
            <a:ext cx="3471740" cy="742949"/>
          </a:xfrm>
          <a:prstGeom prst="rect">
            <a:avLst/>
          </a:prstGeom>
        </p:spPr>
        <p:txBody>
          <a:bodyPr lIns="0" tIns="0" rIns="0" bIns="0" rtlCol="0" anchor="t">
            <a:spAutoFit/>
          </a:bodyPr>
          <a:lstStyle/>
          <a:p>
            <a:pPr algn="ctr">
              <a:lnSpc>
                <a:spcPts val="3000"/>
              </a:lnSpc>
            </a:pPr>
            <a:r>
              <a:rPr lang="en-US" sz="2000">
                <a:solidFill>
                  <a:srgbClr val="FFFFFF"/>
                </a:solidFill>
                <a:latin typeface="Montserrat"/>
                <a:ea typeface="Montserrat"/>
                <a:cs typeface="Montserrat"/>
                <a:sym typeface="Montserrat"/>
              </a:rPr>
              <a:t>Live chat, AI-powered consultations.</a:t>
            </a:r>
          </a:p>
        </p:txBody>
      </p:sp>
      <p:sp>
        <p:nvSpPr>
          <p:cNvPr id="35" name="TextBox 35"/>
          <p:cNvSpPr txBox="1"/>
          <p:nvPr/>
        </p:nvSpPr>
        <p:spPr>
          <a:xfrm>
            <a:off x="7249543" y="7365369"/>
            <a:ext cx="3471740" cy="742949"/>
          </a:xfrm>
          <a:prstGeom prst="rect">
            <a:avLst/>
          </a:prstGeom>
        </p:spPr>
        <p:txBody>
          <a:bodyPr lIns="0" tIns="0" rIns="0" bIns="0" rtlCol="0" anchor="t">
            <a:spAutoFit/>
          </a:bodyPr>
          <a:lstStyle/>
          <a:p>
            <a:pPr algn="ctr">
              <a:lnSpc>
                <a:spcPts val="3000"/>
              </a:lnSpc>
            </a:pPr>
            <a:r>
              <a:rPr lang="en-US" sz="2000">
                <a:solidFill>
                  <a:srgbClr val="000000"/>
                </a:solidFill>
                <a:latin typeface="Montserrat"/>
                <a:ea typeface="Montserrat"/>
                <a:cs typeface="Montserrat"/>
                <a:sym typeface="Montserrat"/>
              </a:rPr>
              <a:t> Fast, secure, and easily manageable solution.</a:t>
            </a:r>
          </a:p>
        </p:txBody>
      </p:sp>
      <p:sp>
        <p:nvSpPr>
          <p:cNvPr id="36" name="TextBox 36"/>
          <p:cNvSpPr txBox="1"/>
          <p:nvPr/>
        </p:nvSpPr>
        <p:spPr>
          <a:xfrm>
            <a:off x="2413204" y="6789949"/>
            <a:ext cx="3842898" cy="361950"/>
          </a:xfrm>
          <a:prstGeom prst="rect">
            <a:avLst/>
          </a:prstGeom>
        </p:spPr>
        <p:txBody>
          <a:bodyPr lIns="0" tIns="0" rIns="0" bIns="0" rtlCol="0" anchor="t">
            <a:spAutoFit/>
          </a:bodyPr>
          <a:lstStyle/>
          <a:p>
            <a:pPr algn="ctr">
              <a:lnSpc>
                <a:spcPts val="2999"/>
              </a:lnSpc>
            </a:pPr>
            <a:r>
              <a:rPr lang="en-US" sz="2499" b="1">
                <a:solidFill>
                  <a:srgbClr val="FFFFFF"/>
                </a:solidFill>
                <a:latin typeface="Montserrat Bold"/>
                <a:ea typeface="Montserrat Bold"/>
                <a:cs typeface="Montserrat Bold"/>
                <a:sym typeface="Montserrat Bold"/>
              </a:rPr>
              <a:t>Project goal</a:t>
            </a:r>
          </a:p>
        </p:txBody>
      </p:sp>
      <p:sp>
        <p:nvSpPr>
          <p:cNvPr id="37" name="TextBox 37"/>
          <p:cNvSpPr txBox="1"/>
          <p:nvPr/>
        </p:nvSpPr>
        <p:spPr>
          <a:xfrm>
            <a:off x="7067829" y="6789949"/>
            <a:ext cx="3842898" cy="361950"/>
          </a:xfrm>
          <a:prstGeom prst="rect">
            <a:avLst/>
          </a:prstGeom>
        </p:spPr>
        <p:txBody>
          <a:bodyPr lIns="0" tIns="0" rIns="0" bIns="0" rtlCol="0" anchor="t">
            <a:spAutoFit/>
          </a:bodyPr>
          <a:lstStyle/>
          <a:p>
            <a:pPr algn="ctr">
              <a:lnSpc>
                <a:spcPts val="2999"/>
              </a:lnSpc>
            </a:pPr>
            <a:r>
              <a:rPr lang="en-US" sz="2499" b="1">
                <a:solidFill>
                  <a:srgbClr val="193378"/>
                </a:solidFill>
                <a:latin typeface="Montserrat Bold"/>
                <a:ea typeface="Montserrat Bold"/>
                <a:cs typeface="Montserrat Bold"/>
                <a:sym typeface="Montserrat Bold"/>
              </a:rPr>
              <a:t>Achieved</a:t>
            </a:r>
          </a:p>
        </p:txBody>
      </p:sp>
      <p:sp>
        <p:nvSpPr>
          <p:cNvPr id="38" name="TextBox 38"/>
          <p:cNvSpPr txBox="1"/>
          <p:nvPr/>
        </p:nvSpPr>
        <p:spPr>
          <a:xfrm>
            <a:off x="11711616" y="6789949"/>
            <a:ext cx="3842898" cy="361950"/>
          </a:xfrm>
          <a:prstGeom prst="rect">
            <a:avLst/>
          </a:prstGeom>
        </p:spPr>
        <p:txBody>
          <a:bodyPr lIns="0" tIns="0" rIns="0" bIns="0" rtlCol="0" anchor="t">
            <a:spAutoFit/>
          </a:bodyPr>
          <a:lstStyle/>
          <a:p>
            <a:pPr algn="ctr">
              <a:lnSpc>
                <a:spcPts val="2999"/>
              </a:lnSpc>
            </a:pPr>
            <a:r>
              <a:rPr lang="en-US" sz="2499" b="1">
                <a:solidFill>
                  <a:srgbClr val="FFFFFF"/>
                </a:solidFill>
                <a:latin typeface="Montserrat Bold"/>
                <a:ea typeface="Montserrat Bold"/>
                <a:cs typeface="Montserrat Bold"/>
                <a:sym typeface="Montserrat Bold"/>
              </a:rPr>
              <a:t>Future improvements</a:t>
            </a:r>
          </a:p>
        </p:txBody>
      </p:sp>
      <p:sp>
        <p:nvSpPr>
          <p:cNvPr id="39" name="TextBox 39"/>
          <p:cNvSpPr txBox="1"/>
          <p:nvPr/>
        </p:nvSpPr>
        <p:spPr>
          <a:xfrm>
            <a:off x="5158664" y="1559439"/>
            <a:ext cx="7659996" cy="830580"/>
          </a:xfrm>
          <a:prstGeom prst="rect">
            <a:avLst/>
          </a:prstGeom>
        </p:spPr>
        <p:txBody>
          <a:bodyPr lIns="0" tIns="0" rIns="0" bIns="0" rtlCol="0" anchor="t">
            <a:spAutoFit/>
          </a:bodyPr>
          <a:lstStyle/>
          <a:p>
            <a:pPr algn="ctr">
              <a:lnSpc>
                <a:spcPts val="6359"/>
              </a:lnSpc>
            </a:pPr>
            <a:r>
              <a:rPr lang="en-US" sz="5999" b="1">
                <a:solidFill>
                  <a:srgbClr val="193378"/>
                </a:solidFill>
                <a:latin typeface="Montserrat Classic Bold"/>
                <a:ea typeface="Montserrat Classic Bold"/>
                <a:cs typeface="Montserrat Classic Bold"/>
                <a:sym typeface="Montserrat Classic Bold"/>
              </a:rPr>
              <a:t>Conclusion</a:t>
            </a:r>
          </a:p>
        </p:txBody>
      </p:sp>
      <p:grpSp>
        <p:nvGrpSpPr>
          <p:cNvPr id="40" name="Group 40"/>
          <p:cNvGrpSpPr/>
          <p:nvPr/>
        </p:nvGrpSpPr>
        <p:grpSpPr>
          <a:xfrm rot="5400000">
            <a:off x="17167778" y="8303382"/>
            <a:ext cx="643831" cy="1902880"/>
            <a:chOff x="0" y="0"/>
            <a:chExt cx="660400" cy="1951851"/>
          </a:xfrm>
        </p:grpSpPr>
        <p:sp>
          <p:nvSpPr>
            <p:cNvPr id="41" name="Freeform 41"/>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42" name="TextBox 42"/>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43" name="Group 43"/>
          <p:cNvGrpSpPr/>
          <p:nvPr/>
        </p:nvGrpSpPr>
        <p:grpSpPr>
          <a:xfrm>
            <a:off x="16538253" y="8932906"/>
            <a:ext cx="643732" cy="643732"/>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45" name="TextBox 45"/>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46" name="Freeform 46"/>
          <p:cNvSpPr/>
          <p:nvPr/>
        </p:nvSpPr>
        <p:spPr>
          <a:xfrm>
            <a:off x="16646149" y="9040802"/>
            <a:ext cx="427939" cy="427939"/>
          </a:xfrm>
          <a:custGeom>
            <a:avLst/>
            <a:gdLst/>
            <a:ahLst/>
            <a:cxnLst/>
            <a:rect l="l" t="t" r="r" b="b"/>
            <a:pathLst>
              <a:path w="427939" h="427939">
                <a:moveTo>
                  <a:pt x="0" y="0"/>
                </a:moveTo>
                <a:lnTo>
                  <a:pt x="427939" y="0"/>
                </a:lnTo>
                <a:lnTo>
                  <a:pt x="427939" y="427940"/>
                </a:lnTo>
                <a:lnTo>
                  <a:pt x="0" y="4279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7" name="Rectangle 46">
            <a:extLst>
              <a:ext uri="{FF2B5EF4-FFF2-40B4-BE49-F238E27FC236}">
                <a16:creationId xmlns:a16="http://schemas.microsoft.com/office/drawing/2014/main" id="{1281679C-C279-46D6-8690-B13AB4FAA5A0}"/>
              </a:ext>
            </a:extLst>
          </p:cNvPr>
          <p:cNvSpPr/>
          <p:nvPr/>
        </p:nvSpPr>
        <p:spPr>
          <a:xfrm>
            <a:off x="65883" y="10323165"/>
            <a:ext cx="27162537" cy="1223268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165FCFF-26A3-417B-8E29-43CDB0D820AA}"/>
              </a:ext>
            </a:extLst>
          </p:cNvPr>
          <p:cNvSpPr/>
          <p:nvPr/>
        </p:nvSpPr>
        <p:spPr>
          <a:xfrm>
            <a:off x="18288000" y="-1104900"/>
            <a:ext cx="8858468" cy="1809868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AE1EE931-CE5E-4DDA-9A4E-CCD40D1D8CB7}"/>
              </a:ext>
            </a:extLst>
          </p:cNvPr>
          <p:cNvSpPr/>
          <p:nvPr/>
        </p:nvSpPr>
        <p:spPr>
          <a:xfrm>
            <a:off x="15863610" y="-952499"/>
            <a:ext cx="11435258" cy="95249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reeform 18">
            <a:extLst>
              <a:ext uri="{FF2B5EF4-FFF2-40B4-BE49-F238E27FC236}">
                <a16:creationId xmlns:a16="http://schemas.microsoft.com/office/drawing/2014/main" id="{4940F93E-AEA5-4579-921E-1DDB25707898}"/>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15">
              <a:alphaModFix amt="85000"/>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151388" y="1892252"/>
            <a:ext cx="25067935" cy="2506793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897264" y="-1504505"/>
            <a:ext cx="10762805" cy="107628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897264" y="-1985513"/>
            <a:ext cx="10902481" cy="10902437"/>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56363" t="-874" r="-30479" b="-23687"/>
              </a:stretch>
            </a:blipFill>
          </p:spPr>
        </p:sp>
      </p:grpSp>
      <p:sp>
        <p:nvSpPr>
          <p:cNvPr id="12" name="TextBox 12"/>
          <p:cNvSpPr txBox="1"/>
          <p:nvPr/>
        </p:nvSpPr>
        <p:spPr>
          <a:xfrm>
            <a:off x="2123766" y="3321750"/>
            <a:ext cx="5086694" cy="3280184"/>
          </a:xfrm>
          <a:prstGeom prst="rect">
            <a:avLst/>
          </a:prstGeom>
        </p:spPr>
        <p:txBody>
          <a:bodyPr lIns="0" tIns="0" rIns="0" bIns="0" rtlCol="0" anchor="t">
            <a:spAutoFit/>
          </a:bodyPr>
          <a:lstStyle/>
          <a:p>
            <a:pPr algn="l">
              <a:lnSpc>
                <a:spcPts val="12714"/>
              </a:lnSpc>
            </a:pPr>
            <a:r>
              <a:rPr lang="en-US" sz="11994" b="1" dirty="0">
                <a:solidFill>
                  <a:srgbClr val="FFFFFF"/>
                </a:solidFill>
                <a:latin typeface="Montserrat Classic Bold"/>
                <a:ea typeface="Montserrat Classic Bold"/>
                <a:cs typeface="Montserrat Classic Bold"/>
                <a:sym typeface="Montserrat Classic Bold"/>
              </a:rPr>
              <a:t>Thank</a:t>
            </a:r>
          </a:p>
          <a:p>
            <a:pPr algn="l">
              <a:lnSpc>
                <a:spcPts val="12714"/>
              </a:lnSpc>
            </a:pPr>
            <a:r>
              <a:rPr lang="en-US" sz="11994" b="1" dirty="0">
                <a:solidFill>
                  <a:srgbClr val="FFFFFF"/>
                </a:solidFill>
                <a:latin typeface="Montserrat Classic Bold"/>
                <a:ea typeface="Montserrat Classic Bold"/>
                <a:cs typeface="Montserrat Classic Bold"/>
                <a:sym typeface="Montserrat Classic Bold"/>
              </a:rPr>
              <a:t>You.</a:t>
            </a:r>
          </a:p>
        </p:txBody>
      </p:sp>
      <p:sp>
        <p:nvSpPr>
          <p:cNvPr id="13" name="TextBox 13"/>
          <p:cNvSpPr txBox="1"/>
          <p:nvPr/>
        </p:nvSpPr>
        <p:spPr>
          <a:xfrm>
            <a:off x="2123766" y="6866077"/>
            <a:ext cx="6773498" cy="622803"/>
          </a:xfrm>
          <a:prstGeom prst="rect">
            <a:avLst/>
          </a:prstGeom>
        </p:spPr>
        <p:txBody>
          <a:bodyPr lIns="0" tIns="0" rIns="0" bIns="0" rtlCol="0" anchor="t">
            <a:spAutoFit/>
          </a:bodyPr>
          <a:lstStyle/>
          <a:p>
            <a:pPr algn="l">
              <a:lnSpc>
                <a:spcPts val="4770"/>
              </a:lnSpc>
            </a:pPr>
            <a:r>
              <a:rPr lang="en-US" sz="4500">
                <a:solidFill>
                  <a:srgbClr val="FFFFFF"/>
                </a:solidFill>
                <a:latin typeface="Montserrat Classic"/>
                <a:ea typeface="Montserrat Classic"/>
                <a:cs typeface="Montserrat Classic"/>
                <a:sym typeface="Montserrat Classic"/>
              </a:rPr>
              <a:t>For Your Attention</a:t>
            </a:r>
          </a:p>
        </p:txBody>
      </p:sp>
      <p:grpSp>
        <p:nvGrpSpPr>
          <p:cNvPr id="14" name="Group 14"/>
          <p:cNvGrpSpPr/>
          <p:nvPr/>
        </p:nvGrpSpPr>
        <p:grpSpPr>
          <a:xfrm>
            <a:off x="-1875370" y="8916925"/>
            <a:ext cx="3245396" cy="324539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845436" y="4885642"/>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18" name="Freeform 18"/>
          <p:cNvSpPr/>
          <p:nvPr/>
        </p:nvSpPr>
        <p:spPr>
          <a:xfrm>
            <a:off x="9144000" y="8916925"/>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19" name="Rectangle 18">
            <a:extLst>
              <a:ext uri="{FF2B5EF4-FFF2-40B4-BE49-F238E27FC236}">
                <a16:creationId xmlns:a16="http://schemas.microsoft.com/office/drawing/2014/main" id="{5DC34D33-A72D-4F1B-AE50-90941093A2D9}"/>
              </a:ext>
            </a:extLst>
          </p:cNvPr>
          <p:cNvSpPr/>
          <p:nvPr/>
        </p:nvSpPr>
        <p:spPr>
          <a:xfrm>
            <a:off x="-10287000" y="10287000"/>
            <a:ext cx="34685275" cy="1682531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EE113FD-BCE8-4535-9049-935645C0E91E}"/>
              </a:ext>
            </a:extLst>
          </p:cNvPr>
          <p:cNvSpPr/>
          <p:nvPr/>
        </p:nvSpPr>
        <p:spPr>
          <a:xfrm>
            <a:off x="-6077168" y="-6846926"/>
            <a:ext cx="26955968" cy="68408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617AEFB-4DF2-4C3E-89D1-5FB44798AD37}"/>
              </a:ext>
            </a:extLst>
          </p:cNvPr>
          <p:cNvSpPr/>
          <p:nvPr/>
        </p:nvSpPr>
        <p:spPr>
          <a:xfrm>
            <a:off x="18266666" y="-1181099"/>
            <a:ext cx="3048000" cy="105394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59E3E167-DAEE-4909-A3A9-004EC716E8B2}"/>
              </a:ext>
            </a:extLst>
          </p:cNvPr>
          <p:cNvSpPr/>
          <p:nvPr/>
        </p:nvSpPr>
        <p:spPr>
          <a:xfrm>
            <a:off x="-9098352" y="1426767"/>
            <a:ext cx="9094611" cy="105394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reeform 18">
            <a:extLst>
              <a:ext uri="{FF2B5EF4-FFF2-40B4-BE49-F238E27FC236}">
                <a16:creationId xmlns:a16="http://schemas.microsoft.com/office/drawing/2014/main" id="{226A1EF5-FD30-44BA-AD75-17FE966DD869}"/>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5">
              <a:alphaModFix amt="85000"/>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5920004" y="4994219"/>
            <a:ext cx="14413073" cy="1441307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2588325" y="3218978"/>
            <a:ext cx="6555675" cy="4482717"/>
            <a:chOff x="0" y="0"/>
            <a:chExt cx="6362700" cy="4350762"/>
          </a:xfrm>
        </p:grpSpPr>
        <p:sp>
          <p:nvSpPr>
            <p:cNvPr id="13" name="Freeform 13"/>
            <p:cNvSpPr/>
            <p:nvPr/>
          </p:nvSpPr>
          <p:spPr>
            <a:xfrm>
              <a:off x="6350" y="4201"/>
              <a:ext cx="6350013" cy="4342367"/>
            </a:xfrm>
            <a:custGeom>
              <a:avLst/>
              <a:gdLst/>
              <a:ahLst/>
              <a:cxnLst/>
              <a:rect l="l" t="t" r="r" b="b"/>
              <a:pathLst>
                <a:path w="6350013" h="4342367">
                  <a:moveTo>
                    <a:pt x="6350000" y="3626205"/>
                  </a:moveTo>
                  <a:cubicBezTo>
                    <a:pt x="6350000" y="4021730"/>
                    <a:pt x="5865419" y="4342368"/>
                    <a:pt x="5267617" y="4342368"/>
                  </a:cubicBezTo>
                  <a:lnTo>
                    <a:pt x="1082383" y="4342368"/>
                  </a:lnTo>
                  <a:cubicBezTo>
                    <a:pt x="484594" y="4342368"/>
                    <a:pt x="0" y="4021738"/>
                    <a:pt x="0" y="3626205"/>
                  </a:cubicBezTo>
                  <a:lnTo>
                    <a:pt x="0" y="716154"/>
                  </a:lnTo>
                  <a:cubicBezTo>
                    <a:pt x="0" y="320630"/>
                    <a:pt x="484581" y="0"/>
                    <a:pt x="1082383" y="0"/>
                  </a:cubicBezTo>
                  <a:lnTo>
                    <a:pt x="5267630" y="0"/>
                  </a:lnTo>
                  <a:cubicBezTo>
                    <a:pt x="5865419" y="0"/>
                    <a:pt x="6350013" y="320630"/>
                    <a:pt x="6350013" y="716154"/>
                  </a:cubicBezTo>
                  <a:lnTo>
                    <a:pt x="6350013" y="3626205"/>
                  </a:lnTo>
                  <a:close/>
                </a:path>
              </a:pathLst>
            </a:custGeom>
            <a:blipFill>
              <a:blip r:embed="rId2"/>
              <a:stretch>
                <a:fillRect l="-2908" r="-2908"/>
              </a:stretch>
            </a:blipFill>
          </p:spPr>
        </p:sp>
      </p:grpSp>
      <p:sp>
        <p:nvSpPr>
          <p:cNvPr id="14" name="Freeform 14"/>
          <p:cNvSpPr/>
          <p:nvPr/>
        </p:nvSpPr>
        <p:spPr>
          <a:xfrm>
            <a:off x="10558199" y="3484618"/>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1953923" y="4509098"/>
            <a:ext cx="1268804" cy="126880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8" name="Freeform 18"/>
          <p:cNvSpPr/>
          <p:nvPr/>
        </p:nvSpPr>
        <p:spPr>
          <a:xfrm>
            <a:off x="17076036" y="7780213"/>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9" name="Freeform 19"/>
          <p:cNvSpPr/>
          <p:nvPr/>
        </p:nvSpPr>
        <p:spPr>
          <a:xfrm>
            <a:off x="9567043"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20" name="Freeform 20"/>
          <p:cNvSpPr/>
          <p:nvPr/>
        </p:nvSpPr>
        <p:spPr>
          <a:xfrm>
            <a:off x="821485" y="6701590"/>
            <a:ext cx="414431" cy="422350"/>
          </a:xfrm>
          <a:custGeom>
            <a:avLst/>
            <a:gdLst/>
            <a:ahLst/>
            <a:cxnLst/>
            <a:rect l="l" t="t" r="r" b="b"/>
            <a:pathLst>
              <a:path w="414431" h="422350">
                <a:moveTo>
                  <a:pt x="0" y="0"/>
                </a:moveTo>
                <a:lnTo>
                  <a:pt x="414430" y="0"/>
                </a:lnTo>
                <a:lnTo>
                  <a:pt x="414430" y="422349"/>
                </a:lnTo>
                <a:lnTo>
                  <a:pt x="0" y="422349"/>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grpSp>
        <p:nvGrpSpPr>
          <p:cNvPr id="21" name="Group 21"/>
          <p:cNvGrpSpPr/>
          <p:nvPr/>
        </p:nvGrpSpPr>
        <p:grpSpPr>
          <a:xfrm>
            <a:off x="17259300" y="-670628"/>
            <a:ext cx="1706112" cy="170611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6"/>
          <p:cNvSpPr/>
          <p:nvPr/>
        </p:nvSpPr>
        <p:spPr>
          <a:xfrm>
            <a:off x="2334609" y="4841457"/>
            <a:ext cx="507431" cy="604085"/>
          </a:xfrm>
          <a:custGeom>
            <a:avLst/>
            <a:gdLst/>
            <a:ahLst/>
            <a:cxnLst/>
            <a:rect l="l" t="t" r="r" b="b"/>
            <a:pathLst>
              <a:path w="507431" h="604085">
                <a:moveTo>
                  <a:pt x="0" y="0"/>
                </a:moveTo>
                <a:lnTo>
                  <a:pt x="507431" y="0"/>
                </a:lnTo>
                <a:lnTo>
                  <a:pt x="507431" y="604086"/>
                </a:lnTo>
                <a:lnTo>
                  <a:pt x="0" y="6040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TextBox 28"/>
          <p:cNvSpPr txBox="1"/>
          <p:nvPr/>
        </p:nvSpPr>
        <p:spPr>
          <a:xfrm>
            <a:off x="10496550" y="4066265"/>
            <a:ext cx="6041703" cy="3790949"/>
          </a:xfrm>
          <a:prstGeom prst="rect">
            <a:avLst/>
          </a:prstGeom>
        </p:spPr>
        <p:txBody>
          <a:bodyPr lIns="0" tIns="0" rIns="0" bIns="0" rtlCol="0" anchor="t">
            <a:spAutoFit/>
          </a:bodyPr>
          <a:lstStyle/>
          <a:p>
            <a:pPr algn="l">
              <a:lnSpc>
                <a:spcPts val="3000"/>
              </a:lnSpc>
            </a:pPr>
            <a:r>
              <a:rPr lang="en-US" sz="2000">
                <a:solidFill>
                  <a:srgbClr val="000000"/>
                </a:solidFill>
                <a:latin typeface="Montserrat"/>
                <a:ea typeface="Montserrat"/>
                <a:cs typeface="Montserrat"/>
                <a:sym typeface="Montserrat"/>
              </a:rPr>
              <a:t>Welcome to Medical Website. This platform was developed to provide a comprehensive online solution for healthcare services. It allows patients to easily book appointments, access information about doctors and medical specialities, and stay informed with the latest medical news. The website is designed to be scalable, secure, and user-friendly. Our goal is to streamline healthcare interactions for both patients and administrators.</a:t>
            </a:r>
          </a:p>
        </p:txBody>
      </p:sp>
      <p:sp>
        <p:nvSpPr>
          <p:cNvPr id="29" name="TextBox 29"/>
          <p:cNvSpPr txBox="1"/>
          <p:nvPr/>
        </p:nvSpPr>
        <p:spPr>
          <a:xfrm>
            <a:off x="10558199" y="2192801"/>
            <a:ext cx="5131990" cy="830580"/>
          </a:xfrm>
          <a:prstGeom prst="rect">
            <a:avLst/>
          </a:prstGeom>
        </p:spPr>
        <p:txBody>
          <a:bodyPr lIns="0" tIns="0" rIns="0" bIns="0" rtlCol="0" anchor="t">
            <a:spAutoFit/>
          </a:bodyPr>
          <a:lstStyle/>
          <a:p>
            <a:pPr algn="l">
              <a:lnSpc>
                <a:spcPts val="6359"/>
              </a:lnSpc>
            </a:pPr>
            <a:r>
              <a:rPr lang="en-US" sz="5999" b="1">
                <a:solidFill>
                  <a:srgbClr val="193378"/>
                </a:solidFill>
                <a:latin typeface="Montserrat Classic Bold"/>
                <a:ea typeface="Montserrat Classic Bold"/>
                <a:cs typeface="Montserrat Classic Bold"/>
                <a:sym typeface="Montserrat Classic Bold"/>
              </a:rPr>
              <a:t>Introduction</a:t>
            </a:r>
          </a:p>
        </p:txBody>
      </p:sp>
      <p:sp>
        <p:nvSpPr>
          <p:cNvPr id="30" name="Rectangle 29">
            <a:extLst>
              <a:ext uri="{FF2B5EF4-FFF2-40B4-BE49-F238E27FC236}">
                <a16:creationId xmlns:a16="http://schemas.microsoft.com/office/drawing/2014/main" id="{F08F719C-271C-43F5-B7BD-30FB3E60722E}"/>
              </a:ext>
            </a:extLst>
          </p:cNvPr>
          <p:cNvSpPr/>
          <p:nvPr/>
        </p:nvSpPr>
        <p:spPr>
          <a:xfrm>
            <a:off x="-6455343" y="10287000"/>
            <a:ext cx="23101492" cy="927305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7D9101F3-F869-4833-8BDB-D55A193DFFC0}"/>
              </a:ext>
            </a:extLst>
          </p:cNvPr>
          <p:cNvSpPr/>
          <p:nvPr/>
        </p:nvSpPr>
        <p:spPr>
          <a:xfrm>
            <a:off x="18346085" y="-1408220"/>
            <a:ext cx="1558549" cy="927305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E0E102A-9580-4012-8794-6E0A3FCF776C}"/>
              </a:ext>
            </a:extLst>
          </p:cNvPr>
          <p:cNvSpPr/>
          <p:nvPr/>
        </p:nvSpPr>
        <p:spPr>
          <a:xfrm>
            <a:off x="-6993126" y="2065063"/>
            <a:ext cx="6958777" cy="927305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7A4F5A0-4736-44D9-BA8A-26C768B701FA}"/>
              </a:ext>
            </a:extLst>
          </p:cNvPr>
          <p:cNvSpPr/>
          <p:nvPr/>
        </p:nvSpPr>
        <p:spPr>
          <a:xfrm>
            <a:off x="10558199" y="-1255820"/>
            <a:ext cx="9084234" cy="125582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eform 18">
            <a:extLst>
              <a:ext uri="{FF2B5EF4-FFF2-40B4-BE49-F238E27FC236}">
                <a16:creationId xmlns:a16="http://schemas.microsoft.com/office/drawing/2014/main" id="{F9E4BE32-CFC9-4772-823B-A5C8B0F99E64}"/>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13">
              <a:alphaModFix amt="85000"/>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47663" y="-17469005"/>
            <a:ext cx="24872651" cy="248726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2150192" y="5143500"/>
            <a:ext cx="4432916" cy="3453314"/>
            <a:chOff x="0" y="0"/>
            <a:chExt cx="1167517" cy="909515"/>
          </a:xfrm>
        </p:grpSpPr>
        <p:sp>
          <p:nvSpPr>
            <p:cNvPr id="14" name="Freeform 14"/>
            <p:cNvSpPr/>
            <p:nvPr/>
          </p:nvSpPr>
          <p:spPr>
            <a:xfrm>
              <a:off x="0" y="0"/>
              <a:ext cx="1167517" cy="909515"/>
            </a:xfrm>
            <a:custGeom>
              <a:avLst/>
              <a:gdLst/>
              <a:ahLst/>
              <a:cxnLst/>
              <a:rect l="l" t="t" r="r" b="b"/>
              <a:pathLst>
                <a:path w="1167517" h="909515">
                  <a:moveTo>
                    <a:pt x="61126" y="0"/>
                  </a:moveTo>
                  <a:lnTo>
                    <a:pt x="1106391" y="0"/>
                  </a:lnTo>
                  <a:cubicBezTo>
                    <a:pt x="1122603" y="0"/>
                    <a:pt x="1138150" y="6440"/>
                    <a:pt x="1149614" y="17903"/>
                  </a:cubicBezTo>
                  <a:cubicBezTo>
                    <a:pt x="1161077" y="29367"/>
                    <a:pt x="1167517" y="44915"/>
                    <a:pt x="1167517" y="61126"/>
                  </a:cubicBezTo>
                  <a:lnTo>
                    <a:pt x="1167517" y="848389"/>
                  </a:lnTo>
                  <a:cubicBezTo>
                    <a:pt x="1167517" y="882148"/>
                    <a:pt x="1140150" y="909515"/>
                    <a:pt x="1106391" y="909515"/>
                  </a:cubicBezTo>
                  <a:lnTo>
                    <a:pt x="61126" y="909515"/>
                  </a:lnTo>
                  <a:cubicBezTo>
                    <a:pt x="27367" y="909515"/>
                    <a:pt x="0" y="882148"/>
                    <a:pt x="0" y="848389"/>
                  </a:cubicBezTo>
                  <a:lnTo>
                    <a:pt x="0" y="61126"/>
                  </a:lnTo>
                  <a:cubicBezTo>
                    <a:pt x="0" y="27367"/>
                    <a:pt x="27367" y="0"/>
                    <a:pt x="61126" y="0"/>
                  </a:cubicBezTo>
                  <a:close/>
                </a:path>
              </a:pathLst>
            </a:custGeom>
            <a:solidFill>
              <a:srgbClr val="3575FE"/>
            </a:solidFill>
          </p:spPr>
        </p:sp>
        <p:sp>
          <p:nvSpPr>
            <p:cNvPr id="15" name="TextBox 15"/>
            <p:cNvSpPr txBox="1"/>
            <p:nvPr/>
          </p:nvSpPr>
          <p:spPr>
            <a:xfrm>
              <a:off x="0" y="9525"/>
              <a:ext cx="1167517" cy="899990"/>
            </a:xfrm>
            <a:prstGeom prst="rect">
              <a:avLst/>
            </a:prstGeom>
          </p:spPr>
          <p:txBody>
            <a:bodyPr lIns="50800" tIns="50800" rIns="50800" bIns="50800" rtlCol="0" anchor="ctr"/>
            <a:lstStyle/>
            <a:p>
              <a:pPr algn="ctr">
                <a:lnSpc>
                  <a:spcPts val="2220"/>
                </a:lnSpc>
              </a:pPr>
              <a:endParaRPr/>
            </a:p>
          </p:txBody>
        </p:sp>
      </p:grpSp>
      <p:grpSp>
        <p:nvGrpSpPr>
          <p:cNvPr id="16" name="Group 16"/>
          <p:cNvGrpSpPr/>
          <p:nvPr/>
        </p:nvGrpSpPr>
        <p:grpSpPr>
          <a:xfrm>
            <a:off x="6770799" y="5143500"/>
            <a:ext cx="4432916" cy="3453314"/>
            <a:chOff x="0" y="0"/>
            <a:chExt cx="1167517" cy="909515"/>
          </a:xfrm>
        </p:grpSpPr>
        <p:sp>
          <p:nvSpPr>
            <p:cNvPr id="17" name="Freeform 17"/>
            <p:cNvSpPr/>
            <p:nvPr/>
          </p:nvSpPr>
          <p:spPr>
            <a:xfrm>
              <a:off x="0" y="0"/>
              <a:ext cx="1167517" cy="909515"/>
            </a:xfrm>
            <a:custGeom>
              <a:avLst/>
              <a:gdLst/>
              <a:ahLst/>
              <a:cxnLst/>
              <a:rect l="l" t="t" r="r" b="b"/>
              <a:pathLst>
                <a:path w="1167517" h="909515">
                  <a:moveTo>
                    <a:pt x="61126" y="0"/>
                  </a:moveTo>
                  <a:lnTo>
                    <a:pt x="1106391" y="0"/>
                  </a:lnTo>
                  <a:cubicBezTo>
                    <a:pt x="1122603" y="0"/>
                    <a:pt x="1138150" y="6440"/>
                    <a:pt x="1149614" y="17903"/>
                  </a:cubicBezTo>
                  <a:cubicBezTo>
                    <a:pt x="1161077" y="29367"/>
                    <a:pt x="1167517" y="44915"/>
                    <a:pt x="1167517" y="61126"/>
                  </a:cubicBezTo>
                  <a:lnTo>
                    <a:pt x="1167517" y="848389"/>
                  </a:lnTo>
                  <a:cubicBezTo>
                    <a:pt x="1167517" y="882148"/>
                    <a:pt x="1140150" y="909515"/>
                    <a:pt x="1106391" y="909515"/>
                  </a:cubicBezTo>
                  <a:lnTo>
                    <a:pt x="61126" y="909515"/>
                  </a:lnTo>
                  <a:cubicBezTo>
                    <a:pt x="27367" y="909515"/>
                    <a:pt x="0" y="882148"/>
                    <a:pt x="0" y="848389"/>
                  </a:cubicBezTo>
                  <a:lnTo>
                    <a:pt x="0" y="61126"/>
                  </a:lnTo>
                  <a:cubicBezTo>
                    <a:pt x="0" y="27367"/>
                    <a:pt x="27367" y="0"/>
                    <a:pt x="61126" y="0"/>
                  </a:cubicBezTo>
                  <a:close/>
                </a:path>
              </a:pathLst>
            </a:custGeom>
            <a:solidFill>
              <a:srgbClr val="FFFFFF"/>
            </a:solidFill>
            <a:ln w="38100" cap="rnd">
              <a:solidFill>
                <a:srgbClr val="3575FE"/>
              </a:solidFill>
              <a:prstDash val="solid"/>
              <a:round/>
            </a:ln>
          </p:spPr>
        </p:sp>
        <p:sp>
          <p:nvSpPr>
            <p:cNvPr id="18" name="TextBox 18"/>
            <p:cNvSpPr txBox="1"/>
            <p:nvPr/>
          </p:nvSpPr>
          <p:spPr>
            <a:xfrm>
              <a:off x="0" y="9525"/>
              <a:ext cx="1167517" cy="899990"/>
            </a:xfrm>
            <a:prstGeom prst="rect">
              <a:avLst/>
            </a:prstGeom>
          </p:spPr>
          <p:txBody>
            <a:bodyPr lIns="50800" tIns="50800" rIns="50800" bIns="50800" rtlCol="0" anchor="ctr"/>
            <a:lstStyle/>
            <a:p>
              <a:pPr algn="ctr">
                <a:lnSpc>
                  <a:spcPts val="2220"/>
                </a:lnSpc>
              </a:pPr>
              <a:endParaRPr/>
            </a:p>
          </p:txBody>
        </p:sp>
      </p:grpSp>
      <p:grpSp>
        <p:nvGrpSpPr>
          <p:cNvPr id="19" name="Group 19"/>
          <p:cNvGrpSpPr/>
          <p:nvPr/>
        </p:nvGrpSpPr>
        <p:grpSpPr>
          <a:xfrm>
            <a:off x="11394215" y="5143500"/>
            <a:ext cx="4432916" cy="3453314"/>
            <a:chOff x="0" y="0"/>
            <a:chExt cx="1167517" cy="909515"/>
          </a:xfrm>
        </p:grpSpPr>
        <p:sp>
          <p:nvSpPr>
            <p:cNvPr id="20" name="Freeform 20"/>
            <p:cNvSpPr/>
            <p:nvPr/>
          </p:nvSpPr>
          <p:spPr>
            <a:xfrm>
              <a:off x="0" y="0"/>
              <a:ext cx="1167517" cy="909515"/>
            </a:xfrm>
            <a:custGeom>
              <a:avLst/>
              <a:gdLst/>
              <a:ahLst/>
              <a:cxnLst/>
              <a:rect l="l" t="t" r="r" b="b"/>
              <a:pathLst>
                <a:path w="1167517" h="909515">
                  <a:moveTo>
                    <a:pt x="61126" y="0"/>
                  </a:moveTo>
                  <a:lnTo>
                    <a:pt x="1106391" y="0"/>
                  </a:lnTo>
                  <a:cubicBezTo>
                    <a:pt x="1122603" y="0"/>
                    <a:pt x="1138150" y="6440"/>
                    <a:pt x="1149614" y="17903"/>
                  </a:cubicBezTo>
                  <a:cubicBezTo>
                    <a:pt x="1161077" y="29367"/>
                    <a:pt x="1167517" y="44915"/>
                    <a:pt x="1167517" y="61126"/>
                  </a:cubicBezTo>
                  <a:lnTo>
                    <a:pt x="1167517" y="848389"/>
                  </a:lnTo>
                  <a:cubicBezTo>
                    <a:pt x="1167517" y="882148"/>
                    <a:pt x="1140150" y="909515"/>
                    <a:pt x="1106391" y="909515"/>
                  </a:cubicBezTo>
                  <a:lnTo>
                    <a:pt x="61126" y="909515"/>
                  </a:lnTo>
                  <a:cubicBezTo>
                    <a:pt x="27367" y="909515"/>
                    <a:pt x="0" y="882148"/>
                    <a:pt x="0" y="848389"/>
                  </a:cubicBezTo>
                  <a:lnTo>
                    <a:pt x="0" y="61126"/>
                  </a:lnTo>
                  <a:cubicBezTo>
                    <a:pt x="0" y="27367"/>
                    <a:pt x="27367" y="0"/>
                    <a:pt x="61126" y="0"/>
                  </a:cubicBezTo>
                  <a:close/>
                </a:path>
              </a:pathLst>
            </a:custGeom>
            <a:solidFill>
              <a:srgbClr val="3575FE"/>
            </a:solidFill>
          </p:spPr>
        </p:sp>
        <p:sp>
          <p:nvSpPr>
            <p:cNvPr id="21" name="TextBox 21"/>
            <p:cNvSpPr txBox="1"/>
            <p:nvPr/>
          </p:nvSpPr>
          <p:spPr>
            <a:xfrm>
              <a:off x="0" y="9525"/>
              <a:ext cx="1167517" cy="899990"/>
            </a:xfrm>
            <a:prstGeom prst="rect">
              <a:avLst/>
            </a:prstGeom>
          </p:spPr>
          <p:txBody>
            <a:bodyPr lIns="50800" tIns="50800" rIns="50800" bIns="50800" rtlCol="0" anchor="ctr"/>
            <a:lstStyle/>
            <a:p>
              <a:pPr algn="ctr">
                <a:lnSpc>
                  <a:spcPts val="2220"/>
                </a:lnSpc>
              </a:pPr>
              <a:endParaRPr/>
            </a:p>
          </p:txBody>
        </p:sp>
      </p:grpSp>
      <p:grpSp>
        <p:nvGrpSpPr>
          <p:cNvPr id="22" name="Group 22"/>
          <p:cNvGrpSpPr/>
          <p:nvPr/>
        </p:nvGrpSpPr>
        <p:grpSpPr>
          <a:xfrm>
            <a:off x="2715496" y="8257243"/>
            <a:ext cx="3302308" cy="679141"/>
            <a:chOff x="0" y="0"/>
            <a:chExt cx="1976110" cy="406400"/>
          </a:xfrm>
        </p:grpSpPr>
        <p:sp>
          <p:nvSpPr>
            <p:cNvPr id="23" name="Freeform 23"/>
            <p:cNvSpPr/>
            <p:nvPr/>
          </p:nvSpPr>
          <p:spPr>
            <a:xfrm>
              <a:off x="0" y="0"/>
              <a:ext cx="1976110" cy="406400"/>
            </a:xfrm>
            <a:custGeom>
              <a:avLst/>
              <a:gdLst/>
              <a:ahLst/>
              <a:cxnLst/>
              <a:rect l="l" t="t" r="r" b="b"/>
              <a:pathLst>
                <a:path w="1976110" h="406400">
                  <a:moveTo>
                    <a:pt x="1772910" y="0"/>
                  </a:moveTo>
                  <a:cubicBezTo>
                    <a:pt x="1885135" y="0"/>
                    <a:pt x="1976110" y="90976"/>
                    <a:pt x="1976110" y="203200"/>
                  </a:cubicBezTo>
                  <a:cubicBezTo>
                    <a:pt x="1976110" y="315424"/>
                    <a:pt x="1885135" y="406400"/>
                    <a:pt x="1772910" y="406400"/>
                  </a:cubicBezTo>
                  <a:lnTo>
                    <a:pt x="203200" y="406400"/>
                  </a:lnTo>
                  <a:cubicBezTo>
                    <a:pt x="90976" y="406400"/>
                    <a:pt x="0" y="315424"/>
                    <a:pt x="0" y="203200"/>
                  </a:cubicBezTo>
                  <a:cubicBezTo>
                    <a:pt x="0" y="90976"/>
                    <a:pt x="90976" y="0"/>
                    <a:pt x="203200" y="0"/>
                  </a:cubicBezTo>
                  <a:close/>
                </a:path>
              </a:pathLst>
            </a:custGeom>
            <a:solidFill>
              <a:srgbClr val="193378"/>
            </a:solidFill>
          </p:spPr>
        </p:sp>
        <p:sp>
          <p:nvSpPr>
            <p:cNvPr id="24" name="TextBox 24"/>
            <p:cNvSpPr txBox="1"/>
            <p:nvPr/>
          </p:nvSpPr>
          <p:spPr>
            <a:xfrm>
              <a:off x="0" y="9525"/>
              <a:ext cx="1976110" cy="396875"/>
            </a:xfrm>
            <a:prstGeom prst="rect">
              <a:avLst/>
            </a:prstGeom>
          </p:spPr>
          <p:txBody>
            <a:bodyPr lIns="50800" tIns="50800" rIns="50800" bIns="50800" rtlCol="0" anchor="ctr"/>
            <a:lstStyle/>
            <a:p>
              <a:pPr algn="ctr">
                <a:lnSpc>
                  <a:spcPts val="2220"/>
                </a:lnSpc>
              </a:pPr>
              <a:endParaRPr/>
            </a:p>
          </p:txBody>
        </p:sp>
      </p:grpSp>
      <p:grpSp>
        <p:nvGrpSpPr>
          <p:cNvPr id="25" name="Group 25"/>
          <p:cNvGrpSpPr/>
          <p:nvPr/>
        </p:nvGrpSpPr>
        <p:grpSpPr>
          <a:xfrm>
            <a:off x="7336103" y="8257243"/>
            <a:ext cx="3302308" cy="679141"/>
            <a:chOff x="0" y="0"/>
            <a:chExt cx="1976110" cy="406400"/>
          </a:xfrm>
        </p:grpSpPr>
        <p:sp>
          <p:nvSpPr>
            <p:cNvPr id="26" name="Freeform 26"/>
            <p:cNvSpPr/>
            <p:nvPr/>
          </p:nvSpPr>
          <p:spPr>
            <a:xfrm>
              <a:off x="0" y="0"/>
              <a:ext cx="1976110" cy="406400"/>
            </a:xfrm>
            <a:custGeom>
              <a:avLst/>
              <a:gdLst/>
              <a:ahLst/>
              <a:cxnLst/>
              <a:rect l="l" t="t" r="r" b="b"/>
              <a:pathLst>
                <a:path w="1976110" h="406400">
                  <a:moveTo>
                    <a:pt x="1772910" y="0"/>
                  </a:moveTo>
                  <a:cubicBezTo>
                    <a:pt x="1885135" y="0"/>
                    <a:pt x="1976110" y="90976"/>
                    <a:pt x="1976110" y="203200"/>
                  </a:cubicBezTo>
                  <a:cubicBezTo>
                    <a:pt x="1976110" y="315424"/>
                    <a:pt x="1885135" y="406400"/>
                    <a:pt x="1772910" y="406400"/>
                  </a:cubicBezTo>
                  <a:lnTo>
                    <a:pt x="203200" y="406400"/>
                  </a:lnTo>
                  <a:cubicBezTo>
                    <a:pt x="90976" y="406400"/>
                    <a:pt x="0" y="315424"/>
                    <a:pt x="0" y="203200"/>
                  </a:cubicBezTo>
                  <a:cubicBezTo>
                    <a:pt x="0" y="90976"/>
                    <a:pt x="90976" y="0"/>
                    <a:pt x="203200" y="0"/>
                  </a:cubicBezTo>
                  <a:close/>
                </a:path>
              </a:pathLst>
            </a:custGeom>
            <a:solidFill>
              <a:srgbClr val="3575FE"/>
            </a:solidFill>
          </p:spPr>
        </p:sp>
        <p:sp>
          <p:nvSpPr>
            <p:cNvPr id="27" name="TextBox 27"/>
            <p:cNvSpPr txBox="1"/>
            <p:nvPr/>
          </p:nvSpPr>
          <p:spPr>
            <a:xfrm>
              <a:off x="0" y="9525"/>
              <a:ext cx="1976110" cy="396875"/>
            </a:xfrm>
            <a:prstGeom prst="rect">
              <a:avLst/>
            </a:prstGeom>
          </p:spPr>
          <p:txBody>
            <a:bodyPr lIns="50800" tIns="50800" rIns="50800" bIns="50800" rtlCol="0" anchor="ctr"/>
            <a:lstStyle/>
            <a:p>
              <a:pPr algn="ctr">
                <a:lnSpc>
                  <a:spcPts val="2220"/>
                </a:lnSpc>
              </a:pPr>
              <a:endParaRPr/>
            </a:p>
          </p:txBody>
        </p:sp>
      </p:grpSp>
      <p:grpSp>
        <p:nvGrpSpPr>
          <p:cNvPr id="28" name="Group 28"/>
          <p:cNvGrpSpPr/>
          <p:nvPr/>
        </p:nvGrpSpPr>
        <p:grpSpPr>
          <a:xfrm>
            <a:off x="11959520" y="8257243"/>
            <a:ext cx="3302308" cy="679141"/>
            <a:chOff x="0" y="0"/>
            <a:chExt cx="1976110" cy="406400"/>
          </a:xfrm>
        </p:grpSpPr>
        <p:sp>
          <p:nvSpPr>
            <p:cNvPr id="29" name="Freeform 29"/>
            <p:cNvSpPr/>
            <p:nvPr/>
          </p:nvSpPr>
          <p:spPr>
            <a:xfrm>
              <a:off x="0" y="0"/>
              <a:ext cx="1976110" cy="406400"/>
            </a:xfrm>
            <a:custGeom>
              <a:avLst/>
              <a:gdLst/>
              <a:ahLst/>
              <a:cxnLst/>
              <a:rect l="l" t="t" r="r" b="b"/>
              <a:pathLst>
                <a:path w="1976110" h="406400">
                  <a:moveTo>
                    <a:pt x="1772910" y="0"/>
                  </a:moveTo>
                  <a:cubicBezTo>
                    <a:pt x="1885135" y="0"/>
                    <a:pt x="1976110" y="90976"/>
                    <a:pt x="1976110" y="203200"/>
                  </a:cubicBezTo>
                  <a:cubicBezTo>
                    <a:pt x="1976110" y="315424"/>
                    <a:pt x="1885135" y="406400"/>
                    <a:pt x="1772910" y="406400"/>
                  </a:cubicBezTo>
                  <a:lnTo>
                    <a:pt x="203200" y="406400"/>
                  </a:lnTo>
                  <a:cubicBezTo>
                    <a:pt x="90976" y="406400"/>
                    <a:pt x="0" y="315424"/>
                    <a:pt x="0" y="203200"/>
                  </a:cubicBezTo>
                  <a:cubicBezTo>
                    <a:pt x="0" y="90976"/>
                    <a:pt x="90976" y="0"/>
                    <a:pt x="203200" y="0"/>
                  </a:cubicBezTo>
                  <a:close/>
                </a:path>
              </a:pathLst>
            </a:custGeom>
            <a:solidFill>
              <a:srgbClr val="193378"/>
            </a:solidFill>
          </p:spPr>
        </p:sp>
        <p:sp>
          <p:nvSpPr>
            <p:cNvPr id="30" name="TextBox 30"/>
            <p:cNvSpPr txBox="1"/>
            <p:nvPr/>
          </p:nvSpPr>
          <p:spPr>
            <a:xfrm>
              <a:off x="0" y="9525"/>
              <a:ext cx="1976110" cy="396875"/>
            </a:xfrm>
            <a:prstGeom prst="rect">
              <a:avLst/>
            </a:prstGeom>
          </p:spPr>
          <p:txBody>
            <a:bodyPr lIns="50800" tIns="50800" rIns="50800" bIns="50800" rtlCol="0" anchor="ctr"/>
            <a:lstStyle/>
            <a:p>
              <a:pPr algn="ctr">
                <a:lnSpc>
                  <a:spcPts val="2220"/>
                </a:lnSpc>
              </a:pPr>
              <a:endParaRPr/>
            </a:p>
          </p:txBody>
        </p:sp>
      </p:grpSp>
      <p:grpSp>
        <p:nvGrpSpPr>
          <p:cNvPr id="31" name="Group 31"/>
          <p:cNvGrpSpPr/>
          <p:nvPr/>
        </p:nvGrpSpPr>
        <p:grpSpPr>
          <a:xfrm>
            <a:off x="2715496" y="3492346"/>
            <a:ext cx="3302308" cy="330230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34" name="Group 34"/>
          <p:cNvGrpSpPr/>
          <p:nvPr/>
        </p:nvGrpSpPr>
        <p:grpSpPr>
          <a:xfrm>
            <a:off x="7336103" y="3492346"/>
            <a:ext cx="3302308" cy="330230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37" name="Group 37"/>
          <p:cNvGrpSpPr/>
          <p:nvPr/>
        </p:nvGrpSpPr>
        <p:grpSpPr>
          <a:xfrm>
            <a:off x="11959520" y="3492346"/>
            <a:ext cx="3302308" cy="3302308"/>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40" name="Group 40"/>
          <p:cNvGrpSpPr/>
          <p:nvPr/>
        </p:nvGrpSpPr>
        <p:grpSpPr>
          <a:xfrm>
            <a:off x="2820835" y="3597690"/>
            <a:ext cx="3091632" cy="3091619"/>
            <a:chOff x="0" y="0"/>
            <a:chExt cx="6350000" cy="6349975"/>
          </a:xfrm>
        </p:grpSpPr>
        <p:sp>
          <p:nvSpPr>
            <p:cNvPr id="41" name="Freeform 4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0331" r="-10331"/>
              </a:stretch>
            </a:blipFill>
          </p:spPr>
        </p:sp>
      </p:grpSp>
      <p:grpSp>
        <p:nvGrpSpPr>
          <p:cNvPr id="42" name="Group 42"/>
          <p:cNvGrpSpPr/>
          <p:nvPr/>
        </p:nvGrpSpPr>
        <p:grpSpPr>
          <a:xfrm>
            <a:off x="7441441" y="3597690"/>
            <a:ext cx="3091632" cy="3091619"/>
            <a:chOff x="0" y="0"/>
            <a:chExt cx="6350000" cy="6349975"/>
          </a:xfrm>
        </p:grpSpPr>
        <p:sp>
          <p:nvSpPr>
            <p:cNvPr id="43" name="Freeform 4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a:stretch>
            </a:blipFill>
          </p:spPr>
        </p:sp>
      </p:grpSp>
      <p:grpSp>
        <p:nvGrpSpPr>
          <p:cNvPr id="44" name="Group 44"/>
          <p:cNvGrpSpPr/>
          <p:nvPr/>
        </p:nvGrpSpPr>
        <p:grpSpPr>
          <a:xfrm>
            <a:off x="12064858" y="3597690"/>
            <a:ext cx="3091632" cy="3091619"/>
            <a:chOff x="0" y="0"/>
            <a:chExt cx="6350000" cy="6349975"/>
          </a:xfrm>
        </p:grpSpPr>
        <p:sp>
          <p:nvSpPr>
            <p:cNvPr id="45" name="Freeform 4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2191" t="-24547" r="-20851" b="-18495"/>
              </a:stretch>
            </a:blipFill>
          </p:spPr>
        </p:sp>
      </p:grpSp>
      <p:sp>
        <p:nvSpPr>
          <p:cNvPr id="46" name="Freeform 46"/>
          <p:cNvSpPr/>
          <p:nvPr/>
        </p:nvSpPr>
        <p:spPr>
          <a:xfrm>
            <a:off x="8625468" y="285125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7" name="Freeform 47"/>
          <p:cNvSpPr/>
          <p:nvPr/>
        </p:nvSpPr>
        <p:spPr>
          <a:xfrm>
            <a:off x="17074088" y="848718"/>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48" name="Freeform 48"/>
          <p:cNvSpPr/>
          <p:nvPr/>
        </p:nvSpPr>
        <p:spPr>
          <a:xfrm>
            <a:off x="775702" y="6173644"/>
            <a:ext cx="505996" cy="515665"/>
          </a:xfrm>
          <a:custGeom>
            <a:avLst/>
            <a:gdLst/>
            <a:ahLst/>
            <a:cxnLst/>
            <a:rect l="l" t="t" r="r" b="b"/>
            <a:pathLst>
              <a:path w="505996" h="515665">
                <a:moveTo>
                  <a:pt x="0" y="0"/>
                </a:moveTo>
                <a:lnTo>
                  <a:pt x="505996" y="0"/>
                </a:lnTo>
                <a:lnTo>
                  <a:pt x="505996" y="515666"/>
                </a:lnTo>
                <a:lnTo>
                  <a:pt x="0" y="515666"/>
                </a:lnTo>
                <a:lnTo>
                  <a:pt x="0" y="0"/>
                </a:lnTo>
                <a:close/>
              </a:path>
            </a:pathLst>
          </a:custGeom>
          <a:blipFill>
            <a:blip r:embed="rId11">
              <a:alphaModFix amt="25000"/>
              <a:extLst>
                <a:ext uri="{96DAC541-7B7A-43D3-8B79-37D633B846F1}">
                  <asvg:svgBlip xmlns:asvg="http://schemas.microsoft.com/office/drawing/2016/SVG/main" r:embed="rId12"/>
                </a:ext>
              </a:extLst>
            </a:blip>
            <a:stretch>
              <a:fillRect/>
            </a:stretch>
          </a:blipFill>
        </p:spPr>
      </p:sp>
      <p:sp>
        <p:nvSpPr>
          <p:cNvPr id="50" name="TextBox 50"/>
          <p:cNvSpPr txBox="1"/>
          <p:nvPr/>
        </p:nvSpPr>
        <p:spPr>
          <a:xfrm>
            <a:off x="3002230" y="7041696"/>
            <a:ext cx="2728840" cy="742949"/>
          </a:xfrm>
          <a:prstGeom prst="rect">
            <a:avLst/>
          </a:prstGeom>
        </p:spPr>
        <p:txBody>
          <a:bodyPr lIns="0" tIns="0" rIns="0" bIns="0" rtlCol="0" anchor="t">
            <a:spAutoFit/>
          </a:bodyPr>
          <a:lstStyle/>
          <a:p>
            <a:pPr algn="ctr">
              <a:lnSpc>
                <a:spcPts val="3000"/>
              </a:lnSpc>
            </a:pPr>
            <a:r>
              <a:rPr lang="en-US" sz="2000">
                <a:solidFill>
                  <a:srgbClr val="FFFFFF"/>
                </a:solidFill>
                <a:latin typeface="Montserrat"/>
                <a:ea typeface="Montserrat"/>
                <a:cs typeface="Montserrat"/>
                <a:sym typeface="Montserrat"/>
              </a:rPr>
              <a:t>Next.js, Tailwind Css,  TypeScript, shadcn ui</a:t>
            </a:r>
          </a:p>
        </p:txBody>
      </p:sp>
      <p:sp>
        <p:nvSpPr>
          <p:cNvPr id="51" name="TextBox 51"/>
          <p:cNvSpPr txBox="1"/>
          <p:nvPr/>
        </p:nvSpPr>
        <p:spPr>
          <a:xfrm>
            <a:off x="7622837" y="7041696"/>
            <a:ext cx="2728840" cy="361949"/>
          </a:xfrm>
          <a:prstGeom prst="rect">
            <a:avLst/>
          </a:prstGeom>
        </p:spPr>
        <p:txBody>
          <a:bodyPr lIns="0" tIns="0" rIns="0" bIns="0" rtlCol="0" anchor="t">
            <a:spAutoFit/>
          </a:bodyPr>
          <a:lstStyle/>
          <a:p>
            <a:pPr algn="ctr">
              <a:lnSpc>
                <a:spcPts val="3000"/>
              </a:lnSpc>
            </a:pPr>
            <a:r>
              <a:rPr lang="en-US" sz="2000">
                <a:solidFill>
                  <a:srgbClr val="000000"/>
                </a:solidFill>
                <a:latin typeface="Montserrat"/>
                <a:ea typeface="Montserrat"/>
                <a:cs typeface="Montserrat"/>
                <a:sym typeface="Montserrat"/>
              </a:rPr>
              <a:t>Node.js, Express.js</a:t>
            </a:r>
          </a:p>
        </p:txBody>
      </p:sp>
      <p:sp>
        <p:nvSpPr>
          <p:cNvPr id="52" name="TextBox 52"/>
          <p:cNvSpPr txBox="1"/>
          <p:nvPr/>
        </p:nvSpPr>
        <p:spPr>
          <a:xfrm>
            <a:off x="12241940" y="7041696"/>
            <a:ext cx="2728840" cy="361949"/>
          </a:xfrm>
          <a:prstGeom prst="rect">
            <a:avLst/>
          </a:prstGeom>
        </p:spPr>
        <p:txBody>
          <a:bodyPr lIns="0" tIns="0" rIns="0" bIns="0" rtlCol="0" anchor="t">
            <a:spAutoFit/>
          </a:bodyPr>
          <a:lstStyle/>
          <a:p>
            <a:pPr algn="ctr">
              <a:lnSpc>
                <a:spcPts val="3000"/>
              </a:lnSpc>
            </a:pPr>
            <a:r>
              <a:rPr lang="en-US" sz="2000">
                <a:solidFill>
                  <a:srgbClr val="FFFFFF"/>
                </a:solidFill>
                <a:latin typeface="Montserrat"/>
                <a:ea typeface="Montserrat"/>
                <a:cs typeface="Montserrat"/>
                <a:sym typeface="Montserrat"/>
              </a:rPr>
              <a:t>MongoDB</a:t>
            </a:r>
          </a:p>
        </p:txBody>
      </p:sp>
      <p:sp>
        <p:nvSpPr>
          <p:cNvPr id="53" name="TextBox 53"/>
          <p:cNvSpPr txBox="1"/>
          <p:nvPr/>
        </p:nvSpPr>
        <p:spPr>
          <a:xfrm>
            <a:off x="3002230" y="8387264"/>
            <a:ext cx="2728840" cy="361949"/>
          </a:xfrm>
          <a:prstGeom prst="rect">
            <a:avLst/>
          </a:prstGeom>
        </p:spPr>
        <p:txBody>
          <a:bodyPr lIns="0" tIns="0" rIns="0" bIns="0" rtlCol="0" anchor="t">
            <a:spAutoFit/>
          </a:bodyPr>
          <a:lstStyle/>
          <a:p>
            <a:pPr algn="ctr">
              <a:lnSpc>
                <a:spcPts val="3000"/>
              </a:lnSpc>
            </a:pPr>
            <a:r>
              <a:rPr lang="en-US" sz="2000" b="1">
                <a:solidFill>
                  <a:srgbClr val="FFFFFF"/>
                </a:solidFill>
                <a:latin typeface="Montserrat Bold"/>
                <a:ea typeface="Montserrat Bold"/>
                <a:cs typeface="Montserrat Bold"/>
                <a:sym typeface="Montserrat Bold"/>
              </a:rPr>
              <a:t>Front-end</a:t>
            </a:r>
          </a:p>
        </p:txBody>
      </p:sp>
      <p:sp>
        <p:nvSpPr>
          <p:cNvPr id="54" name="TextBox 54"/>
          <p:cNvSpPr txBox="1"/>
          <p:nvPr/>
        </p:nvSpPr>
        <p:spPr>
          <a:xfrm>
            <a:off x="7622837" y="8387264"/>
            <a:ext cx="2728840" cy="361949"/>
          </a:xfrm>
          <a:prstGeom prst="rect">
            <a:avLst/>
          </a:prstGeom>
        </p:spPr>
        <p:txBody>
          <a:bodyPr lIns="0" tIns="0" rIns="0" bIns="0" rtlCol="0" anchor="t">
            <a:spAutoFit/>
          </a:bodyPr>
          <a:lstStyle/>
          <a:p>
            <a:pPr algn="ctr">
              <a:lnSpc>
                <a:spcPts val="3000"/>
              </a:lnSpc>
            </a:pPr>
            <a:r>
              <a:rPr lang="en-US" sz="2000" b="1">
                <a:solidFill>
                  <a:srgbClr val="FFFFFF"/>
                </a:solidFill>
                <a:latin typeface="Montserrat Bold"/>
                <a:ea typeface="Montserrat Bold"/>
                <a:cs typeface="Montserrat Bold"/>
                <a:sym typeface="Montserrat Bold"/>
              </a:rPr>
              <a:t>Back-end</a:t>
            </a:r>
          </a:p>
        </p:txBody>
      </p:sp>
      <p:sp>
        <p:nvSpPr>
          <p:cNvPr id="55" name="TextBox 55"/>
          <p:cNvSpPr txBox="1"/>
          <p:nvPr/>
        </p:nvSpPr>
        <p:spPr>
          <a:xfrm>
            <a:off x="12246254" y="8387264"/>
            <a:ext cx="2728840" cy="361949"/>
          </a:xfrm>
          <a:prstGeom prst="rect">
            <a:avLst/>
          </a:prstGeom>
        </p:spPr>
        <p:txBody>
          <a:bodyPr lIns="0" tIns="0" rIns="0" bIns="0" rtlCol="0" anchor="t">
            <a:spAutoFit/>
          </a:bodyPr>
          <a:lstStyle/>
          <a:p>
            <a:pPr algn="ctr">
              <a:lnSpc>
                <a:spcPts val="3000"/>
              </a:lnSpc>
            </a:pPr>
            <a:r>
              <a:rPr lang="en-US" sz="2000" b="1">
                <a:solidFill>
                  <a:srgbClr val="FFFFFF"/>
                </a:solidFill>
                <a:latin typeface="Montserrat Bold"/>
                <a:ea typeface="Montserrat Bold"/>
                <a:cs typeface="Montserrat Bold"/>
                <a:sym typeface="Montserrat Bold"/>
              </a:rPr>
              <a:t>Data storage</a:t>
            </a:r>
          </a:p>
        </p:txBody>
      </p:sp>
      <p:sp>
        <p:nvSpPr>
          <p:cNvPr id="56" name="TextBox 56"/>
          <p:cNvSpPr txBox="1"/>
          <p:nvPr/>
        </p:nvSpPr>
        <p:spPr>
          <a:xfrm>
            <a:off x="5158664" y="1559439"/>
            <a:ext cx="7659996" cy="830580"/>
          </a:xfrm>
          <a:prstGeom prst="rect">
            <a:avLst/>
          </a:prstGeom>
        </p:spPr>
        <p:txBody>
          <a:bodyPr lIns="0" tIns="0" rIns="0" bIns="0" rtlCol="0" anchor="t">
            <a:spAutoFit/>
          </a:bodyPr>
          <a:lstStyle/>
          <a:p>
            <a:pPr algn="ctr">
              <a:lnSpc>
                <a:spcPts val="6359"/>
              </a:lnSpc>
            </a:pPr>
            <a:r>
              <a:rPr lang="en-US" sz="5999" b="1">
                <a:solidFill>
                  <a:srgbClr val="FFFFFF"/>
                </a:solidFill>
                <a:latin typeface="Montserrat Classic Bold"/>
                <a:ea typeface="Montserrat Classic Bold"/>
                <a:cs typeface="Montserrat Classic Bold"/>
                <a:sym typeface="Montserrat Classic Bold"/>
              </a:rPr>
              <a:t>Tools</a:t>
            </a:r>
          </a:p>
        </p:txBody>
      </p:sp>
      <p:sp>
        <p:nvSpPr>
          <p:cNvPr id="57" name="Rectangle 56">
            <a:extLst>
              <a:ext uri="{FF2B5EF4-FFF2-40B4-BE49-F238E27FC236}">
                <a16:creationId xmlns:a16="http://schemas.microsoft.com/office/drawing/2014/main" id="{6A1D6035-2F57-4CC9-BCD5-4A75A1DB4F34}"/>
              </a:ext>
            </a:extLst>
          </p:cNvPr>
          <p:cNvSpPr/>
          <p:nvPr/>
        </p:nvSpPr>
        <p:spPr>
          <a:xfrm>
            <a:off x="-5265562" y="-18886840"/>
            <a:ext cx="27162537" cy="1801517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Rectangle 57">
            <a:extLst>
              <a:ext uri="{FF2B5EF4-FFF2-40B4-BE49-F238E27FC236}">
                <a16:creationId xmlns:a16="http://schemas.microsoft.com/office/drawing/2014/main" id="{53A9218F-FA24-42C2-AE41-559AD9BF32A7}"/>
              </a:ext>
            </a:extLst>
          </p:cNvPr>
          <p:cNvSpPr/>
          <p:nvPr/>
        </p:nvSpPr>
        <p:spPr>
          <a:xfrm>
            <a:off x="18288000" y="-5032680"/>
            <a:ext cx="27162537" cy="183890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E5E71B5-941E-47E8-B20D-4F3EA7CAB421}"/>
              </a:ext>
            </a:extLst>
          </p:cNvPr>
          <p:cNvSpPr/>
          <p:nvPr/>
        </p:nvSpPr>
        <p:spPr>
          <a:xfrm>
            <a:off x="-27234111" y="-3432220"/>
            <a:ext cx="27162537" cy="1838901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Freeform 18">
            <a:extLst>
              <a:ext uri="{FF2B5EF4-FFF2-40B4-BE49-F238E27FC236}">
                <a16:creationId xmlns:a16="http://schemas.microsoft.com/office/drawing/2014/main" id="{2C4AE3E2-B029-4073-BD6F-3F42AB7E790F}"/>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13">
              <a:alphaModFix amt="85000"/>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870224" y="3285981"/>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803713" y="1683881"/>
            <a:ext cx="7574419" cy="75744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3179402" y="4686384"/>
            <a:ext cx="13659093" cy="1365909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txBody>
            <a:bodyPr/>
            <a:lstStyle/>
            <a:p>
              <a:endParaRPr lang="en-GB" dirty="0"/>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803713" y="1917964"/>
            <a:ext cx="7340287" cy="73402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20" name="Group 20"/>
          <p:cNvGrpSpPr/>
          <p:nvPr/>
        </p:nvGrpSpPr>
        <p:grpSpPr>
          <a:xfrm>
            <a:off x="2037856" y="2152121"/>
            <a:ext cx="6872000" cy="6871973"/>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2433" r="-32433"/>
              </a:stretch>
            </a:blipFill>
          </p:spPr>
          <p:txBody>
            <a:bodyPr/>
            <a:lstStyle/>
            <a:p>
              <a:endParaRPr lang="en-GB" dirty="0"/>
            </a:p>
          </p:txBody>
        </p:sp>
      </p:grpSp>
      <p:grpSp>
        <p:nvGrpSpPr>
          <p:cNvPr id="22" name="Group 22"/>
          <p:cNvGrpSpPr/>
          <p:nvPr/>
        </p:nvGrpSpPr>
        <p:grpSpPr>
          <a:xfrm>
            <a:off x="1286533" y="4319303"/>
            <a:ext cx="1268804" cy="126880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Freeform 25"/>
          <p:cNvSpPr/>
          <p:nvPr/>
        </p:nvSpPr>
        <p:spPr>
          <a:xfrm>
            <a:off x="17076036" y="787320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6" name="Freeform 26"/>
          <p:cNvSpPr/>
          <p:nvPr/>
        </p:nvSpPr>
        <p:spPr>
          <a:xfrm>
            <a:off x="845436" y="9022695"/>
            <a:ext cx="441097" cy="449525"/>
          </a:xfrm>
          <a:custGeom>
            <a:avLst/>
            <a:gdLst/>
            <a:ahLst/>
            <a:cxnLst/>
            <a:rect l="l" t="t" r="r" b="b"/>
            <a:pathLst>
              <a:path w="441097" h="449525">
                <a:moveTo>
                  <a:pt x="0" y="0"/>
                </a:moveTo>
                <a:lnTo>
                  <a:pt x="441097" y="0"/>
                </a:lnTo>
                <a:lnTo>
                  <a:pt x="441097" y="449525"/>
                </a:lnTo>
                <a:lnTo>
                  <a:pt x="0" y="449525"/>
                </a:lnTo>
                <a:lnTo>
                  <a:pt x="0" y="0"/>
                </a:lnTo>
                <a:close/>
              </a:path>
            </a:pathLst>
          </a:custGeom>
          <a:noFill/>
          <a:ln>
            <a:noFill/>
          </a:ln>
        </p:spPr>
      </p:sp>
      <p:sp>
        <p:nvSpPr>
          <p:cNvPr id="27" name="Freeform 27"/>
          <p:cNvSpPr/>
          <p:nvPr/>
        </p:nvSpPr>
        <p:spPr>
          <a:xfrm>
            <a:off x="7042419"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grpSp>
        <p:nvGrpSpPr>
          <p:cNvPr id="28" name="Group 28"/>
          <p:cNvGrpSpPr/>
          <p:nvPr/>
        </p:nvGrpSpPr>
        <p:grpSpPr>
          <a:xfrm>
            <a:off x="17008251" y="-670628"/>
            <a:ext cx="1957161" cy="195716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1" name="Freeform 31"/>
          <p:cNvSpPr/>
          <p:nvPr/>
        </p:nvSpPr>
        <p:spPr>
          <a:xfrm>
            <a:off x="10870224" y="6198499"/>
            <a:ext cx="355335" cy="250066"/>
          </a:xfrm>
          <a:custGeom>
            <a:avLst/>
            <a:gdLst/>
            <a:ahLst/>
            <a:cxnLst/>
            <a:rect l="l" t="t" r="r" b="b"/>
            <a:pathLst>
              <a:path w="355335" h="250066">
                <a:moveTo>
                  <a:pt x="0" y="0"/>
                </a:moveTo>
                <a:lnTo>
                  <a:pt x="355335" y="0"/>
                </a:lnTo>
                <a:lnTo>
                  <a:pt x="355335" y="250066"/>
                </a:lnTo>
                <a:lnTo>
                  <a:pt x="0" y="2500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2" name="Group 32"/>
          <p:cNvGrpSpPr/>
          <p:nvPr/>
        </p:nvGrpSpPr>
        <p:grpSpPr>
          <a:xfrm>
            <a:off x="10831271" y="5315998"/>
            <a:ext cx="6428029" cy="377825"/>
            <a:chOff x="0" y="0"/>
            <a:chExt cx="8570705" cy="503766"/>
          </a:xfrm>
        </p:grpSpPr>
        <p:sp>
          <p:nvSpPr>
            <p:cNvPr id="33" name="Freeform 33"/>
            <p:cNvSpPr/>
            <p:nvPr/>
          </p:nvSpPr>
          <p:spPr>
            <a:xfrm>
              <a:off x="0" y="63301"/>
              <a:ext cx="473780" cy="333421"/>
            </a:xfrm>
            <a:custGeom>
              <a:avLst/>
              <a:gdLst/>
              <a:ahLst/>
              <a:cxnLst/>
              <a:rect l="l" t="t" r="r" b="b"/>
              <a:pathLst>
                <a:path w="473780" h="333421">
                  <a:moveTo>
                    <a:pt x="0" y="0"/>
                  </a:moveTo>
                  <a:lnTo>
                    <a:pt x="473780" y="0"/>
                  </a:lnTo>
                  <a:lnTo>
                    <a:pt x="473780" y="333421"/>
                  </a:lnTo>
                  <a:lnTo>
                    <a:pt x="0" y="3334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TextBox 34"/>
            <p:cNvSpPr txBox="1"/>
            <p:nvPr/>
          </p:nvSpPr>
          <p:spPr>
            <a:xfrm>
              <a:off x="737145" y="57150"/>
              <a:ext cx="7833560" cy="446616"/>
            </a:xfrm>
            <a:prstGeom prst="rect">
              <a:avLst/>
            </a:prstGeom>
          </p:spPr>
          <p:txBody>
            <a:bodyPr lIns="0" tIns="0" rIns="0" bIns="0" rtlCol="0" anchor="t">
              <a:spAutoFit/>
            </a:bodyPr>
            <a:lstStyle/>
            <a:p>
              <a:pPr algn="l">
                <a:lnSpc>
                  <a:spcPts val="2499"/>
                </a:lnSpc>
              </a:pPr>
              <a:r>
                <a:rPr lang="en-US" sz="2499" b="1">
                  <a:solidFill>
                    <a:srgbClr val="1A263A"/>
                  </a:solidFill>
                  <a:latin typeface="Montserrat Bold"/>
                  <a:ea typeface="Montserrat Bold"/>
                  <a:cs typeface="Montserrat Bold"/>
                  <a:sym typeface="Montserrat Bold"/>
                </a:rPr>
                <a:t>User-friendly design</a:t>
              </a:r>
            </a:p>
          </p:txBody>
        </p:sp>
      </p:grpSp>
      <p:sp>
        <p:nvSpPr>
          <p:cNvPr id="35" name="Freeform 35"/>
          <p:cNvSpPr/>
          <p:nvPr/>
        </p:nvSpPr>
        <p:spPr>
          <a:xfrm>
            <a:off x="10870224" y="7030349"/>
            <a:ext cx="355335" cy="250066"/>
          </a:xfrm>
          <a:custGeom>
            <a:avLst/>
            <a:gdLst/>
            <a:ahLst/>
            <a:cxnLst/>
            <a:rect l="l" t="t" r="r" b="b"/>
            <a:pathLst>
              <a:path w="355335" h="250066">
                <a:moveTo>
                  <a:pt x="0" y="0"/>
                </a:moveTo>
                <a:lnTo>
                  <a:pt x="355335" y="0"/>
                </a:lnTo>
                <a:lnTo>
                  <a:pt x="355335" y="250066"/>
                </a:lnTo>
                <a:lnTo>
                  <a:pt x="0" y="2500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6" name="Freeform 36"/>
          <p:cNvSpPr/>
          <p:nvPr/>
        </p:nvSpPr>
        <p:spPr>
          <a:xfrm>
            <a:off x="1523399" y="4577537"/>
            <a:ext cx="795070" cy="752335"/>
          </a:xfrm>
          <a:custGeom>
            <a:avLst/>
            <a:gdLst/>
            <a:ahLst/>
            <a:cxnLst/>
            <a:rect l="l" t="t" r="r" b="b"/>
            <a:pathLst>
              <a:path w="795070" h="752335">
                <a:moveTo>
                  <a:pt x="0" y="0"/>
                </a:moveTo>
                <a:lnTo>
                  <a:pt x="795071" y="0"/>
                </a:lnTo>
                <a:lnTo>
                  <a:pt x="795071" y="752336"/>
                </a:lnTo>
                <a:lnTo>
                  <a:pt x="0" y="7523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8" name="TextBox 38"/>
          <p:cNvSpPr txBox="1"/>
          <p:nvPr/>
        </p:nvSpPr>
        <p:spPr>
          <a:xfrm>
            <a:off x="10870224" y="1994164"/>
            <a:ext cx="5465120" cy="830580"/>
          </a:xfrm>
          <a:prstGeom prst="rect">
            <a:avLst/>
          </a:prstGeom>
        </p:spPr>
        <p:txBody>
          <a:bodyPr lIns="0" tIns="0" rIns="0" bIns="0" rtlCol="0" anchor="t">
            <a:spAutoFit/>
          </a:bodyPr>
          <a:lstStyle/>
          <a:p>
            <a:pPr algn="l">
              <a:lnSpc>
                <a:spcPts val="6359"/>
              </a:lnSpc>
            </a:pPr>
            <a:r>
              <a:rPr lang="en-US" sz="5999" b="1">
                <a:solidFill>
                  <a:srgbClr val="193378"/>
                </a:solidFill>
                <a:latin typeface="Montserrat Classic Bold"/>
                <a:ea typeface="Montserrat Classic Bold"/>
                <a:cs typeface="Montserrat Classic Bold"/>
                <a:sym typeface="Montserrat Classic Bold"/>
              </a:rPr>
              <a:t>Home</a:t>
            </a:r>
          </a:p>
        </p:txBody>
      </p:sp>
      <p:sp>
        <p:nvSpPr>
          <p:cNvPr id="39" name="TextBox 39"/>
          <p:cNvSpPr txBox="1"/>
          <p:nvPr/>
        </p:nvSpPr>
        <p:spPr>
          <a:xfrm>
            <a:off x="11423083" y="6112923"/>
            <a:ext cx="5115170" cy="412750"/>
          </a:xfrm>
          <a:prstGeom prst="rect">
            <a:avLst/>
          </a:prstGeom>
        </p:spPr>
        <p:txBody>
          <a:bodyPr lIns="0" tIns="0" rIns="0" bIns="0" rtlCol="0" anchor="t">
            <a:spAutoFit/>
          </a:bodyPr>
          <a:lstStyle/>
          <a:p>
            <a:pPr algn="l">
              <a:lnSpc>
                <a:spcPts val="3499"/>
              </a:lnSpc>
            </a:pPr>
            <a:r>
              <a:rPr lang="en-US" sz="2499" b="1">
                <a:solidFill>
                  <a:srgbClr val="1A263A"/>
                </a:solidFill>
                <a:latin typeface="Montserrat Bold"/>
                <a:ea typeface="Montserrat Bold"/>
                <a:cs typeface="Montserrat Bold"/>
                <a:sym typeface="Montserrat Bold"/>
              </a:rPr>
              <a:t>Quick links </a:t>
            </a:r>
          </a:p>
        </p:txBody>
      </p:sp>
      <p:sp>
        <p:nvSpPr>
          <p:cNvPr id="40" name="TextBox 40"/>
          <p:cNvSpPr txBox="1"/>
          <p:nvPr/>
        </p:nvSpPr>
        <p:spPr>
          <a:xfrm>
            <a:off x="11423083" y="6944773"/>
            <a:ext cx="5115170" cy="412750"/>
          </a:xfrm>
          <a:prstGeom prst="rect">
            <a:avLst/>
          </a:prstGeom>
        </p:spPr>
        <p:txBody>
          <a:bodyPr lIns="0" tIns="0" rIns="0" bIns="0" rtlCol="0" anchor="t">
            <a:spAutoFit/>
          </a:bodyPr>
          <a:lstStyle/>
          <a:p>
            <a:pPr algn="l">
              <a:lnSpc>
                <a:spcPts val="3499"/>
              </a:lnSpc>
            </a:pPr>
            <a:r>
              <a:rPr lang="en-US" sz="2499" b="1">
                <a:solidFill>
                  <a:srgbClr val="1A263A"/>
                </a:solidFill>
                <a:latin typeface="Montserrat Bold"/>
                <a:ea typeface="Montserrat Bold"/>
                <a:cs typeface="Montserrat Bold"/>
                <a:sym typeface="Montserrat Bold"/>
              </a:rPr>
              <a:t>Fully responsive</a:t>
            </a:r>
          </a:p>
        </p:txBody>
      </p:sp>
      <p:sp>
        <p:nvSpPr>
          <p:cNvPr id="41" name="Rectangle: Diagonal Corners Rounded 40">
            <a:extLst>
              <a:ext uri="{FF2B5EF4-FFF2-40B4-BE49-F238E27FC236}">
                <a16:creationId xmlns:a16="http://schemas.microsoft.com/office/drawing/2014/main" id="{1757DA2D-8271-4771-968F-B69D8E7BE918}"/>
              </a:ext>
            </a:extLst>
          </p:cNvPr>
          <p:cNvSpPr/>
          <p:nvPr/>
        </p:nvSpPr>
        <p:spPr>
          <a:xfrm>
            <a:off x="-8610600" y="10287000"/>
            <a:ext cx="23190465" cy="9740587"/>
          </a:xfrm>
          <a:prstGeom prst="round2Diag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9F5DE776-4AFE-4118-AAA9-CC3279062AFC}"/>
              </a:ext>
            </a:extLst>
          </p:cNvPr>
          <p:cNvSpPr/>
          <p:nvPr/>
        </p:nvSpPr>
        <p:spPr>
          <a:xfrm>
            <a:off x="18288000" y="-999502"/>
            <a:ext cx="4959124" cy="1128650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53698074-BCE8-435F-B1D6-8350EA6AE1C9}"/>
              </a:ext>
            </a:extLst>
          </p:cNvPr>
          <p:cNvSpPr/>
          <p:nvPr/>
        </p:nvSpPr>
        <p:spPr>
          <a:xfrm>
            <a:off x="15087600" y="-3278678"/>
            <a:ext cx="12219326" cy="3261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97B8AA4-EABC-47AD-929A-F0BBF4C17A53}"/>
              </a:ext>
            </a:extLst>
          </p:cNvPr>
          <p:cNvSpPr/>
          <p:nvPr/>
        </p:nvSpPr>
        <p:spPr>
          <a:xfrm>
            <a:off x="-12219326" y="3941511"/>
            <a:ext cx="12219326" cy="75744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Freeform 18">
            <a:extLst>
              <a:ext uri="{FF2B5EF4-FFF2-40B4-BE49-F238E27FC236}">
                <a16:creationId xmlns:a16="http://schemas.microsoft.com/office/drawing/2014/main" id="{5CA4EDF0-DC98-4877-A5FF-75DCD7EE0EF6}"/>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13">
              <a:alphaModFix amt="85000"/>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2466835" y="420541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0191122" y="1035484"/>
            <a:ext cx="8743950" cy="5246370"/>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2785" r="-16026"/>
              </a:stretch>
            </a:blipFill>
          </p:spPr>
        </p:sp>
      </p:grpSp>
      <p:grpSp>
        <p:nvGrpSpPr>
          <p:cNvPr id="13" name="Group 13"/>
          <p:cNvGrpSpPr/>
          <p:nvPr/>
        </p:nvGrpSpPr>
        <p:grpSpPr>
          <a:xfrm>
            <a:off x="-1966895" y="8936385"/>
            <a:ext cx="3933790" cy="39337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00918" y="8435467"/>
            <a:ext cx="1001836" cy="1001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845436" y="6900987"/>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0" name="Freeform 20"/>
          <p:cNvSpPr/>
          <p:nvPr/>
        </p:nvSpPr>
        <p:spPr>
          <a:xfrm>
            <a:off x="8174869"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2466835" y="2913599"/>
            <a:ext cx="5465120" cy="830580"/>
          </a:xfrm>
          <a:prstGeom prst="rect">
            <a:avLst/>
          </a:prstGeom>
        </p:spPr>
        <p:txBody>
          <a:bodyPr lIns="0" tIns="0" rIns="0" bIns="0" rtlCol="0" anchor="t">
            <a:spAutoFit/>
          </a:bodyPr>
          <a:lstStyle/>
          <a:p>
            <a:pPr algn="l">
              <a:lnSpc>
                <a:spcPts val="6359"/>
              </a:lnSpc>
            </a:pPr>
            <a:r>
              <a:rPr lang="en-US" sz="5999" b="1">
                <a:solidFill>
                  <a:srgbClr val="193378"/>
                </a:solidFill>
                <a:latin typeface="Montserrat Classic Bold"/>
                <a:ea typeface="Montserrat Classic Bold"/>
                <a:cs typeface="Montserrat Classic Bold"/>
                <a:sym typeface="Montserrat Classic Bold"/>
              </a:rPr>
              <a:t>Appointment</a:t>
            </a:r>
          </a:p>
        </p:txBody>
      </p:sp>
      <p:sp>
        <p:nvSpPr>
          <p:cNvPr id="23" name="TextBox 23"/>
          <p:cNvSpPr txBox="1"/>
          <p:nvPr/>
        </p:nvSpPr>
        <p:spPr>
          <a:xfrm>
            <a:off x="2574731" y="4932490"/>
            <a:ext cx="7575486" cy="1463672"/>
          </a:xfrm>
          <a:prstGeom prst="rect">
            <a:avLst/>
          </a:prstGeom>
        </p:spPr>
        <p:txBody>
          <a:bodyPr lIns="0" tIns="0" rIns="0" bIns="0" rtlCol="0" anchor="t">
            <a:spAutoFit/>
          </a:bodyPr>
          <a:lstStyle/>
          <a:p>
            <a:pPr marL="431805" lvl="1" indent="-215903" algn="l">
              <a:lnSpc>
                <a:spcPts val="4000"/>
              </a:lnSpc>
              <a:buFont typeface="Arial"/>
              <a:buChar char="•"/>
            </a:pPr>
            <a:r>
              <a:rPr lang="en-US" sz="2000">
                <a:solidFill>
                  <a:srgbClr val="1A263A"/>
                </a:solidFill>
                <a:latin typeface="Montserrat"/>
                <a:ea typeface="Montserrat"/>
                <a:cs typeface="Montserrat"/>
                <a:sym typeface="Montserrat"/>
              </a:rPr>
              <a:t>Patients can easily schedule appointments online.</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Calendar displays available time slots.</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Users can filter doctors by speciality</a:t>
            </a:r>
          </a:p>
        </p:txBody>
      </p:sp>
      <p:sp>
        <p:nvSpPr>
          <p:cNvPr id="24" name="Rectangle 23">
            <a:extLst>
              <a:ext uri="{FF2B5EF4-FFF2-40B4-BE49-F238E27FC236}">
                <a16:creationId xmlns:a16="http://schemas.microsoft.com/office/drawing/2014/main" id="{1329B473-1DF5-4FE5-8B76-04C9E92C6DAD}"/>
              </a:ext>
            </a:extLst>
          </p:cNvPr>
          <p:cNvSpPr/>
          <p:nvPr/>
        </p:nvSpPr>
        <p:spPr>
          <a:xfrm>
            <a:off x="18288000" y="-374320"/>
            <a:ext cx="2416931" cy="112776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462C5BF4-E7E3-4F68-BE35-821145805B7E}"/>
              </a:ext>
            </a:extLst>
          </p:cNvPr>
          <p:cNvSpPr/>
          <p:nvPr/>
        </p:nvSpPr>
        <p:spPr>
          <a:xfrm>
            <a:off x="-5502511" y="10285254"/>
            <a:ext cx="8650949" cy="276757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A27F3817-A122-4B73-ABBD-D8702F0B9FDF}"/>
              </a:ext>
            </a:extLst>
          </p:cNvPr>
          <p:cNvSpPr/>
          <p:nvPr/>
        </p:nvSpPr>
        <p:spPr>
          <a:xfrm>
            <a:off x="-8651302" y="8088434"/>
            <a:ext cx="8650949" cy="276757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reeform 18">
            <a:extLst>
              <a:ext uri="{FF2B5EF4-FFF2-40B4-BE49-F238E27FC236}">
                <a16:creationId xmlns:a16="http://schemas.microsoft.com/office/drawing/2014/main" id="{DA6FF0DD-06AB-4F73-AEFB-7CEF7EFF115E}"/>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9">
              <a:alphaModFix amt="85000"/>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029379" y="3420172"/>
            <a:ext cx="11017748" cy="110177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txBody>
            <a:bodyPr/>
            <a:lstStyle/>
            <a:p>
              <a:endParaRPr lang="en-GB"/>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2211999" y="4495940"/>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211999" y="6786384"/>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11029379" y="1005477"/>
            <a:ext cx="6229921" cy="6438443"/>
            <a:chOff x="0" y="0"/>
            <a:chExt cx="6362700" cy="6575666"/>
          </a:xfrm>
        </p:grpSpPr>
        <p:sp>
          <p:nvSpPr>
            <p:cNvPr id="16" name="Freeform 16"/>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32026" r="-32026"/>
              </a:stretch>
            </a:blipFill>
          </p:spPr>
        </p:sp>
      </p:grpSp>
      <p:grpSp>
        <p:nvGrpSpPr>
          <p:cNvPr id="17" name="Group 17"/>
          <p:cNvGrpSpPr/>
          <p:nvPr/>
        </p:nvGrpSpPr>
        <p:grpSpPr>
          <a:xfrm>
            <a:off x="9745664" y="4495940"/>
            <a:ext cx="4582632" cy="4762310"/>
            <a:chOff x="0" y="0"/>
            <a:chExt cx="812800" cy="844669"/>
          </a:xfrm>
        </p:grpSpPr>
        <p:sp>
          <p:nvSpPr>
            <p:cNvPr id="18" name="Freeform 18"/>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193378"/>
            </a:solidFill>
          </p:spPr>
        </p:sp>
        <p:sp>
          <p:nvSpPr>
            <p:cNvPr id="19" name="TextBox 19"/>
            <p:cNvSpPr txBox="1"/>
            <p:nvPr/>
          </p:nvSpPr>
          <p:spPr>
            <a:xfrm>
              <a:off x="0" y="9525"/>
              <a:ext cx="812800" cy="835144"/>
            </a:xfrm>
            <a:prstGeom prst="rect">
              <a:avLst/>
            </a:prstGeom>
          </p:spPr>
          <p:txBody>
            <a:bodyPr lIns="50800" tIns="50800" rIns="50800" bIns="50800" rtlCol="0" anchor="ctr"/>
            <a:lstStyle/>
            <a:p>
              <a:pPr algn="ctr">
                <a:lnSpc>
                  <a:spcPts val="2220"/>
                </a:lnSpc>
              </a:pPr>
              <a:endParaRPr/>
            </a:p>
          </p:txBody>
        </p:sp>
      </p:grpSp>
      <p:grpSp>
        <p:nvGrpSpPr>
          <p:cNvPr id="20" name="Group 20"/>
          <p:cNvGrpSpPr/>
          <p:nvPr/>
        </p:nvGrpSpPr>
        <p:grpSpPr>
          <a:xfrm>
            <a:off x="9144000" y="4684271"/>
            <a:ext cx="5022676" cy="4385648"/>
            <a:chOff x="0" y="0"/>
            <a:chExt cx="7530800" cy="6575666"/>
          </a:xfrm>
        </p:grpSpPr>
        <p:sp>
          <p:nvSpPr>
            <p:cNvPr id="21" name="Freeform 21"/>
            <p:cNvSpPr/>
            <p:nvPr/>
          </p:nvSpPr>
          <p:spPr>
            <a:xfrm>
              <a:off x="7516" y="6350"/>
              <a:ext cx="7515784" cy="6562979"/>
            </a:xfrm>
            <a:custGeom>
              <a:avLst/>
              <a:gdLst/>
              <a:ahLst/>
              <a:cxnLst/>
              <a:rect l="l" t="t" r="r" b="b"/>
              <a:pathLst>
                <a:path w="7515784" h="6562979">
                  <a:moveTo>
                    <a:pt x="7515769" y="5480583"/>
                  </a:moveTo>
                  <a:cubicBezTo>
                    <a:pt x="7515769" y="6078372"/>
                    <a:pt x="6942225" y="6562979"/>
                    <a:pt x="6234676" y="6562979"/>
                  </a:cubicBezTo>
                  <a:lnTo>
                    <a:pt x="1281093" y="6562979"/>
                  </a:lnTo>
                  <a:cubicBezTo>
                    <a:pt x="573558" y="6562979"/>
                    <a:pt x="0" y="6078385"/>
                    <a:pt x="0" y="5480583"/>
                  </a:cubicBezTo>
                  <a:lnTo>
                    <a:pt x="0" y="1082383"/>
                  </a:lnTo>
                  <a:cubicBezTo>
                    <a:pt x="0" y="484594"/>
                    <a:pt x="573543" y="0"/>
                    <a:pt x="1281093" y="0"/>
                  </a:cubicBezTo>
                  <a:lnTo>
                    <a:pt x="6234691" y="0"/>
                  </a:lnTo>
                  <a:cubicBezTo>
                    <a:pt x="6942225" y="0"/>
                    <a:pt x="7515784" y="484594"/>
                    <a:pt x="7515784" y="1082383"/>
                  </a:cubicBezTo>
                  <a:lnTo>
                    <a:pt x="7515784" y="5480583"/>
                  </a:lnTo>
                  <a:close/>
                </a:path>
              </a:pathLst>
            </a:custGeom>
            <a:blipFill>
              <a:blip r:embed="rId7"/>
              <a:stretch>
                <a:fillRect l="-14635" r="-19965"/>
              </a:stretch>
            </a:blipFill>
          </p:spPr>
        </p:sp>
      </p:grpSp>
      <p:sp>
        <p:nvSpPr>
          <p:cNvPr id="22" name="Freeform 22"/>
          <p:cNvSpPr/>
          <p:nvPr/>
        </p:nvSpPr>
        <p:spPr>
          <a:xfrm>
            <a:off x="2211999" y="3611147"/>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9492666" y="80740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grpSp>
        <p:nvGrpSpPr>
          <p:cNvPr id="25" name="Group 25"/>
          <p:cNvGrpSpPr/>
          <p:nvPr/>
        </p:nvGrpSpPr>
        <p:grpSpPr>
          <a:xfrm>
            <a:off x="10394977" y="2243130"/>
            <a:ext cx="1268804" cy="126880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8" name="Freeform 28"/>
          <p:cNvSpPr/>
          <p:nvPr/>
        </p:nvSpPr>
        <p:spPr>
          <a:xfrm>
            <a:off x="10738984" y="2472618"/>
            <a:ext cx="580790" cy="809827"/>
          </a:xfrm>
          <a:custGeom>
            <a:avLst/>
            <a:gdLst/>
            <a:ahLst/>
            <a:cxnLst/>
            <a:rect l="l" t="t" r="r" b="b"/>
            <a:pathLst>
              <a:path w="580790" h="809827">
                <a:moveTo>
                  <a:pt x="0" y="0"/>
                </a:moveTo>
                <a:lnTo>
                  <a:pt x="580790" y="0"/>
                </a:lnTo>
                <a:lnTo>
                  <a:pt x="580790" y="809827"/>
                </a:lnTo>
                <a:lnTo>
                  <a:pt x="0" y="8098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a:off x="2748203" y="5149990"/>
            <a:ext cx="6164618" cy="1123949"/>
          </a:xfrm>
          <a:prstGeom prst="rect">
            <a:avLst/>
          </a:prstGeom>
        </p:spPr>
        <p:txBody>
          <a:bodyPr lIns="0" tIns="0" rIns="0" bIns="0" rtlCol="0" anchor="t">
            <a:spAutoFit/>
          </a:bodyPr>
          <a:lstStyle/>
          <a:p>
            <a:pPr marL="431805" lvl="1" indent="-215903" algn="l">
              <a:lnSpc>
                <a:spcPts val="3000"/>
              </a:lnSpc>
              <a:buFont typeface="Arial"/>
              <a:buChar char="•"/>
            </a:pPr>
            <a:r>
              <a:rPr lang="en-US" sz="2000">
                <a:solidFill>
                  <a:srgbClr val="000000"/>
                </a:solidFill>
                <a:latin typeface="Montserrat"/>
                <a:ea typeface="Montserrat"/>
                <a:cs typeface="Montserrat"/>
                <a:sym typeface="Montserrat"/>
              </a:rPr>
              <a:t>List of medical specialities.</a:t>
            </a:r>
          </a:p>
          <a:p>
            <a:pPr marL="431805" lvl="1" indent="-215903" algn="l">
              <a:lnSpc>
                <a:spcPts val="3000"/>
              </a:lnSpc>
              <a:buFont typeface="Arial"/>
              <a:buChar char="•"/>
            </a:pPr>
            <a:r>
              <a:rPr lang="en-US" sz="2000">
                <a:solidFill>
                  <a:srgbClr val="000000"/>
                </a:solidFill>
                <a:latin typeface="Montserrat"/>
                <a:ea typeface="Montserrat"/>
                <a:cs typeface="Montserrat"/>
                <a:sym typeface="Montserrat"/>
              </a:rPr>
              <a:t>Each speciality links to expert doctors in the field.</a:t>
            </a:r>
          </a:p>
        </p:txBody>
      </p:sp>
      <p:sp>
        <p:nvSpPr>
          <p:cNvPr id="31" name="TextBox 31"/>
          <p:cNvSpPr txBox="1"/>
          <p:nvPr/>
        </p:nvSpPr>
        <p:spPr>
          <a:xfrm>
            <a:off x="2748203" y="4553090"/>
            <a:ext cx="5962092" cy="320675"/>
          </a:xfrm>
          <a:prstGeom prst="rect">
            <a:avLst/>
          </a:prstGeom>
        </p:spPr>
        <p:txBody>
          <a:bodyPr lIns="0" tIns="0" rIns="0" bIns="0" rtlCol="0" anchor="t">
            <a:spAutoFit/>
          </a:bodyPr>
          <a:lstStyle/>
          <a:p>
            <a:pPr algn="l">
              <a:lnSpc>
                <a:spcPts val="2499"/>
              </a:lnSpc>
            </a:pPr>
            <a:r>
              <a:rPr lang="en-US" sz="2499" b="1">
                <a:solidFill>
                  <a:srgbClr val="193378"/>
                </a:solidFill>
                <a:latin typeface="Montserrat Bold"/>
                <a:ea typeface="Montserrat Bold"/>
                <a:cs typeface="Montserrat Bold"/>
                <a:sym typeface="Montserrat Bold"/>
              </a:rPr>
              <a:t>Main section</a:t>
            </a:r>
          </a:p>
        </p:txBody>
      </p:sp>
      <p:sp>
        <p:nvSpPr>
          <p:cNvPr id="32" name="TextBox 32"/>
          <p:cNvSpPr txBox="1"/>
          <p:nvPr/>
        </p:nvSpPr>
        <p:spPr>
          <a:xfrm>
            <a:off x="2748203" y="6748284"/>
            <a:ext cx="5039540" cy="412750"/>
          </a:xfrm>
          <a:prstGeom prst="rect">
            <a:avLst/>
          </a:prstGeom>
        </p:spPr>
        <p:txBody>
          <a:bodyPr lIns="0" tIns="0" rIns="0" bIns="0" rtlCol="0" anchor="t">
            <a:spAutoFit/>
          </a:bodyPr>
          <a:lstStyle/>
          <a:p>
            <a:pPr algn="l">
              <a:lnSpc>
                <a:spcPts val="3499"/>
              </a:lnSpc>
            </a:pPr>
            <a:r>
              <a:rPr lang="en-US" sz="2499" b="1">
                <a:solidFill>
                  <a:srgbClr val="193378"/>
                </a:solidFill>
                <a:latin typeface="Montserrat Bold"/>
                <a:ea typeface="Montserrat Bold"/>
                <a:cs typeface="Montserrat Bold"/>
                <a:sym typeface="Montserrat Bold"/>
              </a:rPr>
              <a:t>Service page</a:t>
            </a:r>
          </a:p>
        </p:txBody>
      </p:sp>
      <p:sp>
        <p:nvSpPr>
          <p:cNvPr id="33" name="TextBox 33"/>
          <p:cNvSpPr txBox="1"/>
          <p:nvPr/>
        </p:nvSpPr>
        <p:spPr>
          <a:xfrm>
            <a:off x="2211999" y="2319330"/>
            <a:ext cx="5131990" cy="830580"/>
          </a:xfrm>
          <a:prstGeom prst="rect">
            <a:avLst/>
          </a:prstGeom>
        </p:spPr>
        <p:txBody>
          <a:bodyPr lIns="0" tIns="0" rIns="0" bIns="0" rtlCol="0" anchor="t">
            <a:spAutoFit/>
          </a:bodyPr>
          <a:lstStyle/>
          <a:p>
            <a:pPr algn="l">
              <a:lnSpc>
                <a:spcPts val="6359"/>
              </a:lnSpc>
            </a:pPr>
            <a:r>
              <a:rPr lang="en-US" sz="5999" b="1">
                <a:solidFill>
                  <a:srgbClr val="193378"/>
                </a:solidFill>
                <a:latin typeface="Montserrat Classic Bold"/>
                <a:ea typeface="Montserrat Classic Bold"/>
                <a:cs typeface="Montserrat Classic Bold"/>
                <a:sym typeface="Montserrat Classic Bold"/>
              </a:rPr>
              <a:t>Specialities</a:t>
            </a:r>
          </a:p>
        </p:txBody>
      </p:sp>
      <p:sp>
        <p:nvSpPr>
          <p:cNvPr id="34" name="TextBox 34"/>
          <p:cNvSpPr txBox="1"/>
          <p:nvPr/>
        </p:nvSpPr>
        <p:spPr>
          <a:xfrm>
            <a:off x="2748203" y="7437259"/>
            <a:ext cx="6164618" cy="742949"/>
          </a:xfrm>
          <a:prstGeom prst="rect">
            <a:avLst/>
          </a:prstGeom>
        </p:spPr>
        <p:txBody>
          <a:bodyPr lIns="0" tIns="0" rIns="0" bIns="0" rtlCol="0" anchor="t">
            <a:spAutoFit/>
          </a:bodyPr>
          <a:lstStyle/>
          <a:p>
            <a:pPr marL="431805" lvl="1" indent="-215903" algn="l">
              <a:lnSpc>
                <a:spcPts val="3000"/>
              </a:lnSpc>
              <a:buFont typeface="Arial"/>
              <a:buChar char="•"/>
            </a:pPr>
            <a:r>
              <a:rPr lang="en-US" sz="2000">
                <a:solidFill>
                  <a:srgbClr val="000000"/>
                </a:solidFill>
                <a:latin typeface="Montserrat"/>
                <a:ea typeface="Montserrat"/>
                <a:cs typeface="Montserrat"/>
                <a:sym typeface="Montserrat"/>
              </a:rPr>
              <a:t>Details about the speciality</a:t>
            </a:r>
          </a:p>
          <a:p>
            <a:pPr marL="431805" lvl="1" indent="-215903" algn="l">
              <a:lnSpc>
                <a:spcPts val="3000"/>
              </a:lnSpc>
              <a:buFont typeface="Arial"/>
              <a:buChar char="•"/>
            </a:pPr>
            <a:r>
              <a:rPr lang="en-US" sz="2000">
                <a:solidFill>
                  <a:srgbClr val="000000"/>
                </a:solidFill>
                <a:latin typeface="Montserrat"/>
                <a:ea typeface="Montserrat"/>
                <a:cs typeface="Montserrat"/>
                <a:sym typeface="Montserrat"/>
              </a:rPr>
              <a:t>Best specialist doctors</a:t>
            </a:r>
          </a:p>
        </p:txBody>
      </p:sp>
      <p:sp>
        <p:nvSpPr>
          <p:cNvPr id="35" name="Rectangle 34">
            <a:extLst>
              <a:ext uri="{FF2B5EF4-FFF2-40B4-BE49-F238E27FC236}">
                <a16:creationId xmlns:a16="http://schemas.microsoft.com/office/drawing/2014/main" id="{83994565-4659-4416-8624-D99BE4E79729}"/>
              </a:ext>
            </a:extLst>
          </p:cNvPr>
          <p:cNvSpPr/>
          <p:nvPr/>
        </p:nvSpPr>
        <p:spPr>
          <a:xfrm>
            <a:off x="2574731" y="10204997"/>
            <a:ext cx="27162537" cy="68408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E3128BD4-674E-4C1D-A10B-4C4EB4B5E6E6}"/>
              </a:ext>
            </a:extLst>
          </p:cNvPr>
          <p:cNvSpPr/>
          <p:nvPr/>
        </p:nvSpPr>
        <p:spPr>
          <a:xfrm>
            <a:off x="18288723" y="789331"/>
            <a:ext cx="6765535" cy="1101774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18">
            <a:extLst>
              <a:ext uri="{FF2B5EF4-FFF2-40B4-BE49-F238E27FC236}">
                <a16:creationId xmlns:a16="http://schemas.microsoft.com/office/drawing/2014/main" id="{6A5237A0-8403-4372-A402-88FAE68AEDFB}"/>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14">
              <a:alphaModFix amt="85000"/>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870224" y="3285981"/>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803713" y="1683881"/>
            <a:ext cx="7574419" cy="75744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3179402" y="4686384"/>
            <a:ext cx="13659093" cy="1365909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txBody>
            <a:bodyPr/>
            <a:lstStyle/>
            <a:p>
              <a:endParaRPr lang="en-GB"/>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803713" y="1917964"/>
            <a:ext cx="7340287" cy="73402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20" name="Group 20"/>
          <p:cNvGrpSpPr/>
          <p:nvPr/>
        </p:nvGrpSpPr>
        <p:grpSpPr>
          <a:xfrm>
            <a:off x="2037856" y="2152121"/>
            <a:ext cx="6872000" cy="6871973"/>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b="-76212"/>
              </a:stretch>
            </a:blipFill>
          </p:spPr>
        </p:sp>
      </p:grpSp>
      <p:grpSp>
        <p:nvGrpSpPr>
          <p:cNvPr id="22" name="Group 22"/>
          <p:cNvGrpSpPr/>
          <p:nvPr/>
        </p:nvGrpSpPr>
        <p:grpSpPr>
          <a:xfrm>
            <a:off x="1286533" y="4319303"/>
            <a:ext cx="1268804" cy="126880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Freeform 25"/>
          <p:cNvSpPr/>
          <p:nvPr/>
        </p:nvSpPr>
        <p:spPr>
          <a:xfrm>
            <a:off x="17076036" y="787320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6" name="Freeform 26"/>
          <p:cNvSpPr/>
          <p:nvPr/>
        </p:nvSpPr>
        <p:spPr>
          <a:xfrm>
            <a:off x="845436" y="9022695"/>
            <a:ext cx="441097" cy="449525"/>
          </a:xfrm>
          <a:custGeom>
            <a:avLst/>
            <a:gdLst/>
            <a:ahLst/>
            <a:cxnLst/>
            <a:rect l="l" t="t" r="r" b="b"/>
            <a:pathLst>
              <a:path w="441097" h="449525">
                <a:moveTo>
                  <a:pt x="0" y="0"/>
                </a:moveTo>
                <a:lnTo>
                  <a:pt x="441097" y="0"/>
                </a:lnTo>
                <a:lnTo>
                  <a:pt x="441097" y="449525"/>
                </a:lnTo>
                <a:lnTo>
                  <a:pt x="0" y="44952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7" name="Freeform 27"/>
          <p:cNvSpPr/>
          <p:nvPr/>
        </p:nvSpPr>
        <p:spPr>
          <a:xfrm>
            <a:off x="7042419"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grpSp>
        <p:nvGrpSpPr>
          <p:cNvPr id="28" name="Group 28"/>
          <p:cNvGrpSpPr/>
          <p:nvPr/>
        </p:nvGrpSpPr>
        <p:grpSpPr>
          <a:xfrm>
            <a:off x="17008251" y="-670628"/>
            <a:ext cx="1957161" cy="195716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1" name="Freeform 31"/>
          <p:cNvSpPr/>
          <p:nvPr/>
        </p:nvSpPr>
        <p:spPr>
          <a:xfrm>
            <a:off x="1448138" y="4591412"/>
            <a:ext cx="945593" cy="724586"/>
          </a:xfrm>
          <a:custGeom>
            <a:avLst/>
            <a:gdLst/>
            <a:ahLst/>
            <a:cxnLst/>
            <a:rect l="l" t="t" r="r" b="b"/>
            <a:pathLst>
              <a:path w="945593" h="724586">
                <a:moveTo>
                  <a:pt x="0" y="0"/>
                </a:moveTo>
                <a:lnTo>
                  <a:pt x="945593" y="0"/>
                </a:lnTo>
                <a:lnTo>
                  <a:pt x="945593" y="724586"/>
                </a:lnTo>
                <a:lnTo>
                  <a:pt x="0" y="7245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3" name="TextBox 33"/>
          <p:cNvSpPr txBox="1"/>
          <p:nvPr/>
        </p:nvSpPr>
        <p:spPr>
          <a:xfrm>
            <a:off x="10870224" y="1994164"/>
            <a:ext cx="5465120" cy="830580"/>
          </a:xfrm>
          <a:prstGeom prst="rect">
            <a:avLst/>
          </a:prstGeom>
        </p:spPr>
        <p:txBody>
          <a:bodyPr lIns="0" tIns="0" rIns="0" bIns="0" rtlCol="0" anchor="t">
            <a:spAutoFit/>
          </a:bodyPr>
          <a:lstStyle/>
          <a:p>
            <a:pPr algn="l">
              <a:lnSpc>
                <a:spcPts val="6359"/>
              </a:lnSpc>
            </a:pPr>
            <a:r>
              <a:rPr lang="en-US" sz="5999" b="1">
                <a:solidFill>
                  <a:srgbClr val="193378"/>
                </a:solidFill>
                <a:latin typeface="Montserrat Classic Bold"/>
                <a:ea typeface="Montserrat Classic Bold"/>
                <a:cs typeface="Montserrat Classic Bold"/>
                <a:sym typeface="Montserrat Classic Bold"/>
              </a:rPr>
              <a:t>About us</a:t>
            </a:r>
          </a:p>
        </p:txBody>
      </p:sp>
      <p:sp>
        <p:nvSpPr>
          <p:cNvPr id="34" name="TextBox 34"/>
          <p:cNvSpPr txBox="1"/>
          <p:nvPr/>
        </p:nvSpPr>
        <p:spPr>
          <a:xfrm>
            <a:off x="10870224" y="4083050"/>
            <a:ext cx="5875170" cy="1968500"/>
          </a:xfrm>
          <a:prstGeom prst="rect">
            <a:avLst/>
          </a:prstGeom>
        </p:spPr>
        <p:txBody>
          <a:bodyPr lIns="0" tIns="0" rIns="0" bIns="0" rtlCol="0" anchor="t">
            <a:spAutoFit/>
          </a:bodyPr>
          <a:lstStyle/>
          <a:p>
            <a:pPr marL="431801" lvl="1" indent="-215900" algn="l">
              <a:lnSpc>
                <a:spcPts val="4000"/>
              </a:lnSpc>
              <a:buFont typeface="Arial"/>
              <a:buChar char="•"/>
            </a:pPr>
            <a:r>
              <a:rPr lang="en-US" sz="2000">
                <a:solidFill>
                  <a:srgbClr val="3575FE"/>
                </a:solidFill>
                <a:latin typeface="Montserrat"/>
                <a:ea typeface="Montserrat"/>
                <a:cs typeface="Montserrat"/>
                <a:sym typeface="Montserrat"/>
              </a:rPr>
              <a:t> </a:t>
            </a:r>
            <a:r>
              <a:rPr lang="en-US" sz="2000">
                <a:solidFill>
                  <a:srgbClr val="000000"/>
                </a:solidFill>
                <a:latin typeface="Montserrat"/>
                <a:ea typeface="Montserrat"/>
                <a:cs typeface="Montserrat"/>
                <a:sym typeface="Montserrat"/>
              </a:rPr>
              <a:t>Mission and values of the medical institution.</a:t>
            </a:r>
          </a:p>
          <a:p>
            <a:pPr marL="431801" lvl="1" indent="-215900" algn="l">
              <a:lnSpc>
                <a:spcPts val="4000"/>
              </a:lnSpc>
              <a:buFont typeface="Arial"/>
              <a:buChar char="•"/>
            </a:pPr>
            <a:r>
              <a:rPr lang="en-US" sz="2000">
                <a:solidFill>
                  <a:srgbClr val="000000"/>
                </a:solidFill>
                <a:latin typeface="Montserrat"/>
                <a:ea typeface="Montserrat"/>
                <a:cs typeface="Montserrat"/>
                <a:sym typeface="Montserrat"/>
              </a:rPr>
              <a:t>Introduction to the medical team and their expertise.</a:t>
            </a:r>
          </a:p>
        </p:txBody>
      </p:sp>
      <p:sp>
        <p:nvSpPr>
          <p:cNvPr id="35" name="Rectangle 34">
            <a:extLst>
              <a:ext uri="{FF2B5EF4-FFF2-40B4-BE49-F238E27FC236}">
                <a16:creationId xmlns:a16="http://schemas.microsoft.com/office/drawing/2014/main" id="{93F60B06-6A63-4287-B000-178EA0DFBB02}"/>
              </a:ext>
            </a:extLst>
          </p:cNvPr>
          <p:cNvSpPr/>
          <p:nvPr/>
        </p:nvSpPr>
        <p:spPr>
          <a:xfrm>
            <a:off x="-4648200" y="10287000"/>
            <a:ext cx="34080668" cy="820837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EEED2CD-6872-4134-8755-23535F43D9B3}"/>
              </a:ext>
            </a:extLst>
          </p:cNvPr>
          <p:cNvSpPr/>
          <p:nvPr/>
        </p:nvSpPr>
        <p:spPr>
          <a:xfrm>
            <a:off x="-10150669" y="1995649"/>
            <a:ext cx="10150669" cy="92438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18">
            <a:extLst>
              <a:ext uri="{FF2B5EF4-FFF2-40B4-BE49-F238E27FC236}">
                <a16:creationId xmlns:a16="http://schemas.microsoft.com/office/drawing/2014/main" id="{AF20F5E6-53EF-419C-89E4-217F59CBB5C9}"/>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13">
              <a:alphaModFix amt="85000"/>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029379" y="3420172"/>
            <a:ext cx="11017748" cy="110177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2211999" y="4495940"/>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211999" y="6786384"/>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11029379" y="1005477"/>
            <a:ext cx="6229921" cy="6438443"/>
            <a:chOff x="0" y="0"/>
            <a:chExt cx="6362700" cy="6575666"/>
          </a:xfrm>
        </p:grpSpPr>
        <p:sp>
          <p:nvSpPr>
            <p:cNvPr id="16" name="Freeform 16"/>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29809" r="-29809"/>
              </a:stretch>
            </a:blipFill>
          </p:spPr>
        </p:sp>
      </p:grpSp>
      <p:grpSp>
        <p:nvGrpSpPr>
          <p:cNvPr id="17" name="Group 17"/>
          <p:cNvGrpSpPr/>
          <p:nvPr/>
        </p:nvGrpSpPr>
        <p:grpSpPr>
          <a:xfrm>
            <a:off x="9745664" y="4495940"/>
            <a:ext cx="4582632" cy="4762310"/>
            <a:chOff x="0" y="0"/>
            <a:chExt cx="812800" cy="844669"/>
          </a:xfrm>
        </p:grpSpPr>
        <p:sp>
          <p:nvSpPr>
            <p:cNvPr id="18" name="Freeform 18"/>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193378"/>
            </a:solidFill>
          </p:spPr>
        </p:sp>
        <p:sp>
          <p:nvSpPr>
            <p:cNvPr id="19" name="TextBox 19"/>
            <p:cNvSpPr txBox="1"/>
            <p:nvPr/>
          </p:nvSpPr>
          <p:spPr>
            <a:xfrm>
              <a:off x="0" y="9525"/>
              <a:ext cx="812800" cy="835144"/>
            </a:xfrm>
            <a:prstGeom prst="rect">
              <a:avLst/>
            </a:prstGeom>
          </p:spPr>
          <p:txBody>
            <a:bodyPr lIns="50800" tIns="50800" rIns="50800" bIns="50800" rtlCol="0" anchor="ctr"/>
            <a:lstStyle/>
            <a:p>
              <a:pPr algn="ctr">
                <a:lnSpc>
                  <a:spcPts val="2220"/>
                </a:lnSpc>
              </a:pPr>
              <a:endParaRPr/>
            </a:p>
          </p:txBody>
        </p:sp>
      </p:grpSp>
      <p:grpSp>
        <p:nvGrpSpPr>
          <p:cNvPr id="20" name="Group 20"/>
          <p:cNvGrpSpPr/>
          <p:nvPr/>
        </p:nvGrpSpPr>
        <p:grpSpPr>
          <a:xfrm>
            <a:off x="9144000" y="4684271"/>
            <a:ext cx="5022676" cy="4385648"/>
            <a:chOff x="0" y="0"/>
            <a:chExt cx="7530800" cy="6575666"/>
          </a:xfrm>
        </p:grpSpPr>
        <p:sp>
          <p:nvSpPr>
            <p:cNvPr id="21" name="Freeform 21"/>
            <p:cNvSpPr/>
            <p:nvPr/>
          </p:nvSpPr>
          <p:spPr>
            <a:xfrm>
              <a:off x="7516" y="6350"/>
              <a:ext cx="7515784" cy="6562979"/>
            </a:xfrm>
            <a:custGeom>
              <a:avLst/>
              <a:gdLst/>
              <a:ahLst/>
              <a:cxnLst/>
              <a:rect l="l" t="t" r="r" b="b"/>
              <a:pathLst>
                <a:path w="7515784" h="6562979">
                  <a:moveTo>
                    <a:pt x="7515769" y="5480583"/>
                  </a:moveTo>
                  <a:cubicBezTo>
                    <a:pt x="7515769" y="6078372"/>
                    <a:pt x="6942225" y="6562979"/>
                    <a:pt x="6234676" y="6562979"/>
                  </a:cubicBezTo>
                  <a:lnTo>
                    <a:pt x="1281093" y="6562979"/>
                  </a:lnTo>
                  <a:cubicBezTo>
                    <a:pt x="573558" y="6562979"/>
                    <a:pt x="0" y="6078385"/>
                    <a:pt x="0" y="5480583"/>
                  </a:cubicBezTo>
                  <a:lnTo>
                    <a:pt x="0" y="1082383"/>
                  </a:lnTo>
                  <a:cubicBezTo>
                    <a:pt x="0" y="484594"/>
                    <a:pt x="573543" y="0"/>
                    <a:pt x="1281093" y="0"/>
                  </a:cubicBezTo>
                  <a:lnTo>
                    <a:pt x="6234691" y="0"/>
                  </a:lnTo>
                  <a:cubicBezTo>
                    <a:pt x="6942225" y="0"/>
                    <a:pt x="7515784" y="484594"/>
                    <a:pt x="7515784" y="1082383"/>
                  </a:cubicBezTo>
                  <a:lnTo>
                    <a:pt x="7515784" y="5480583"/>
                  </a:lnTo>
                  <a:close/>
                </a:path>
              </a:pathLst>
            </a:custGeom>
            <a:blipFill>
              <a:blip r:embed="rId7"/>
              <a:stretch>
                <a:fillRect l="-16549" t="-96" r="-16518" b="-97"/>
              </a:stretch>
            </a:blipFill>
          </p:spPr>
        </p:sp>
      </p:grpSp>
      <p:sp>
        <p:nvSpPr>
          <p:cNvPr id="22" name="Freeform 22"/>
          <p:cNvSpPr/>
          <p:nvPr/>
        </p:nvSpPr>
        <p:spPr>
          <a:xfrm>
            <a:off x="2211999" y="3611147"/>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9492666" y="80740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grpSp>
        <p:nvGrpSpPr>
          <p:cNvPr id="25" name="Group 25"/>
          <p:cNvGrpSpPr/>
          <p:nvPr/>
        </p:nvGrpSpPr>
        <p:grpSpPr>
          <a:xfrm>
            <a:off x="10394977" y="2243130"/>
            <a:ext cx="1268804" cy="126880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8" name="Freeform 28"/>
          <p:cNvSpPr/>
          <p:nvPr/>
        </p:nvSpPr>
        <p:spPr>
          <a:xfrm rot="1569408">
            <a:off x="10884166" y="2459381"/>
            <a:ext cx="290425" cy="836302"/>
          </a:xfrm>
          <a:custGeom>
            <a:avLst/>
            <a:gdLst/>
            <a:ahLst/>
            <a:cxnLst/>
            <a:rect l="l" t="t" r="r" b="b"/>
            <a:pathLst>
              <a:path w="290425" h="836302">
                <a:moveTo>
                  <a:pt x="0" y="0"/>
                </a:moveTo>
                <a:lnTo>
                  <a:pt x="290425" y="0"/>
                </a:lnTo>
                <a:lnTo>
                  <a:pt x="290425" y="836302"/>
                </a:lnTo>
                <a:lnTo>
                  <a:pt x="0" y="836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a:off x="2748203" y="5149990"/>
            <a:ext cx="6164618" cy="742949"/>
          </a:xfrm>
          <a:prstGeom prst="rect">
            <a:avLst/>
          </a:prstGeom>
        </p:spPr>
        <p:txBody>
          <a:bodyPr lIns="0" tIns="0" rIns="0" bIns="0" rtlCol="0" anchor="t">
            <a:spAutoFit/>
          </a:bodyPr>
          <a:lstStyle/>
          <a:p>
            <a:pPr algn="l">
              <a:lnSpc>
                <a:spcPts val="3000"/>
              </a:lnSpc>
            </a:pPr>
            <a:r>
              <a:rPr lang="en-US" sz="2000">
                <a:solidFill>
                  <a:srgbClr val="000000"/>
                </a:solidFill>
                <a:latin typeface="Montserrat"/>
                <a:ea typeface="Montserrat"/>
                <a:cs typeface="Montserrat"/>
                <a:sym typeface="Montserrat"/>
              </a:rPr>
              <a:t>Detailed information about healthcare</a:t>
            </a:r>
          </a:p>
          <a:p>
            <a:pPr algn="l">
              <a:lnSpc>
                <a:spcPts val="3000"/>
              </a:lnSpc>
            </a:pPr>
            <a:r>
              <a:rPr lang="en-US" sz="2000">
                <a:solidFill>
                  <a:srgbClr val="000000"/>
                </a:solidFill>
                <a:latin typeface="Montserrat"/>
                <a:ea typeface="Montserrat"/>
                <a:cs typeface="Montserrat"/>
                <a:sym typeface="Montserrat"/>
              </a:rPr>
              <a:t> services.</a:t>
            </a:r>
          </a:p>
        </p:txBody>
      </p:sp>
      <p:sp>
        <p:nvSpPr>
          <p:cNvPr id="31" name="TextBox 31"/>
          <p:cNvSpPr txBox="1"/>
          <p:nvPr/>
        </p:nvSpPr>
        <p:spPr>
          <a:xfrm>
            <a:off x="2748203" y="7754494"/>
            <a:ext cx="6164618" cy="361949"/>
          </a:xfrm>
          <a:prstGeom prst="rect">
            <a:avLst/>
          </a:prstGeom>
        </p:spPr>
        <p:txBody>
          <a:bodyPr lIns="0" tIns="0" rIns="0" bIns="0" rtlCol="0" anchor="t">
            <a:spAutoFit/>
          </a:bodyPr>
          <a:lstStyle/>
          <a:p>
            <a:pPr algn="l">
              <a:lnSpc>
                <a:spcPts val="3000"/>
              </a:lnSpc>
            </a:pPr>
            <a:r>
              <a:rPr lang="en-US" sz="2000">
                <a:solidFill>
                  <a:srgbClr val="000000"/>
                </a:solidFill>
                <a:latin typeface="Montserrat"/>
                <a:ea typeface="Montserrat"/>
                <a:cs typeface="Montserrat"/>
                <a:sym typeface="Montserrat"/>
              </a:rPr>
              <a:t>Includes videos for better understanding.</a:t>
            </a:r>
          </a:p>
        </p:txBody>
      </p:sp>
      <p:sp>
        <p:nvSpPr>
          <p:cNvPr id="32" name="TextBox 32"/>
          <p:cNvSpPr txBox="1"/>
          <p:nvPr/>
        </p:nvSpPr>
        <p:spPr>
          <a:xfrm>
            <a:off x="2748203" y="4553090"/>
            <a:ext cx="5962092" cy="320675"/>
          </a:xfrm>
          <a:prstGeom prst="rect">
            <a:avLst/>
          </a:prstGeom>
        </p:spPr>
        <p:txBody>
          <a:bodyPr lIns="0" tIns="0" rIns="0" bIns="0" rtlCol="0" anchor="t">
            <a:spAutoFit/>
          </a:bodyPr>
          <a:lstStyle/>
          <a:p>
            <a:pPr algn="l">
              <a:lnSpc>
                <a:spcPts val="2499"/>
              </a:lnSpc>
            </a:pPr>
            <a:r>
              <a:rPr lang="en-US" sz="2499" b="1">
                <a:solidFill>
                  <a:srgbClr val="193378"/>
                </a:solidFill>
                <a:latin typeface="Montserrat Bold"/>
                <a:ea typeface="Montserrat Bold"/>
                <a:cs typeface="Montserrat Bold"/>
                <a:sym typeface="Montserrat Bold"/>
              </a:rPr>
              <a:t>Main page</a:t>
            </a:r>
          </a:p>
        </p:txBody>
      </p:sp>
      <p:sp>
        <p:nvSpPr>
          <p:cNvPr id="33" name="TextBox 33"/>
          <p:cNvSpPr txBox="1"/>
          <p:nvPr/>
        </p:nvSpPr>
        <p:spPr>
          <a:xfrm>
            <a:off x="2748203" y="6748284"/>
            <a:ext cx="5039540" cy="412750"/>
          </a:xfrm>
          <a:prstGeom prst="rect">
            <a:avLst/>
          </a:prstGeom>
        </p:spPr>
        <p:txBody>
          <a:bodyPr lIns="0" tIns="0" rIns="0" bIns="0" rtlCol="0" anchor="t">
            <a:spAutoFit/>
          </a:bodyPr>
          <a:lstStyle/>
          <a:p>
            <a:pPr algn="l">
              <a:lnSpc>
                <a:spcPts val="3499"/>
              </a:lnSpc>
            </a:pPr>
            <a:r>
              <a:rPr lang="en-US" sz="2499" b="1">
                <a:solidFill>
                  <a:srgbClr val="193378"/>
                </a:solidFill>
                <a:latin typeface="Montserrat Bold"/>
                <a:ea typeface="Montserrat Bold"/>
                <a:cs typeface="Montserrat Bold"/>
                <a:sym typeface="Montserrat Bold"/>
              </a:rPr>
              <a:t>Service page</a:t>
            </a:r>
          </a:p>
        </p:txBody>
      </p:sp>
      <p:sp>
        <p:nvSpPr>
          <p:cNvPr id="34" name="TextBox 34"/>
          <p:cNvSpPr txBox="1"/>
          <p:nvPr/>
        </p:nvSpPr>
        <p:spPr>
          <a:xfrm>
            <a:off x="2211999" y="2319330"/>
            <a:ext cx="5131990" cy="830580"/>
          </a:xfrm>
          <a:prstGeom prst="rect">
            <a:avLst/>
          </a:prstGeom>
        </p:spPr>
        <p:txBody>
          <a:bodyPr lIns="0" tIns="0" rIns="0" bIns="0" rtlCol="0" anchor="t">
            <a:spAutoFit/>
          </a:bodyPr>
          <a:lstStyle/>
          <a:p>
            <a:pPr algn="l">
              <a:lnSpc>
                <a:spcPts val="6359"/>
              </a:lnSpc>
            </a:pPr>
            <a:r>
              <a:rPr lang="en-US" sz="5999" b="1">
                <a:solidFill>
                  <a:srgbClr val="193378"/>
                </a:solidFill>
                <a:latin typeface="Montserrat Classic Bold"/>
                <a:ea typeface="Montserrat Classic Bold"/>
                <a:cs typeface="Montserrat Classic Bold"/>
                <a:sym typeface="Montserrat Classic Bold"/>
              </a:rPr>
              <a:t>Services</a:t>
            </a:r>
          </a:p>
        </p:txBody>
      </p:sp>
      <p:sp>
        <p:nvSpPr>
          <p:cNvPr id="35" name="Rectangle 34">
            <a:extLst>
              <a:ext uri="{FF2B5EF4-FFF2-40B4-BE49-F238E27FC236}">
                <a16:creationId xmlns:a16="http://schemas.microsoft.com/office/drawing/2014/main" id="{75101E31-9D86-4282-B275-04A09395D8DF}"/>
              </a:ext>
            </a:extLst>
          </p:cNvPr>
          <p:cNvSpPr/>
          <p:nvPr/>
        </p:nvSpPr>
        <p:spPr>
          <a:xfrm>
            <a:off x="1736403" y="10334018"/>
            <a:ext cx="27162537" cy="68408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51C92504-2DA6-43E1-897C-F2497927A83C}"/>
              </a:ext>
            </a:extLst>
          </p:cNvPr>
          <p:cNvSpPr/>
          <p:nvPr/>
        </p:nvSpPr>
        <p:spPr>
          <a:xfrm>
            <a:off x="18264552" y="2203442"/>
            <a:ext cx="11017748" cy="946837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18">
            <a:extLst>
              <a:ext uri="{FF2B5EF4-FFF2-40B4-BE49-F238E27FC236}">
                <a16:creationId xmlns:a16="http://schemas.microsoft.com/office/drawing/2014/main" id="{4F54A88A-D0B7-4208-80A0-85CE792C6316}"/>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14">
              <a:alphaModFix amt="85000"/>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029379" y="3420172"/>
            <a:ext cx="11017748" cy="110177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p:cNvSpPr txBox="1"/>
            <p:nvPr/>
          </p:nvSpPr>
          <p:spPr>
            <a:xfrm>
              <a:off x="0" y="9525"/>
              <a:ext cx="660400" cy="181532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20"/>
                </a:lnSpc>
              </a:pPr>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2211999" y="4495940"/>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211999" y="6786384"/>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11029379" y="1005477"/>
            <a:ext cx="6229921" cy="6438443"/>
            <a:chOff x="0" y="0"/>
            <a:chExt cx="6362700" cy="6575666"/>
          </a:xfrm>
        </p:grpSpPr>
        <p:sp>
          <p:nvSpPr>
            <p:cNvPr id="16" name="Freeform 16"/>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30430" r="-30430"/>
              </a:stretch>
            </a:blipFill>
          </p:spPr>
        </p:sp>
      </p:grpSp>
      <p:grpSp>
        <p:nvGrpSpPr>
          <p:cNvPr id="17" name="Group 17"/>
          <p:cNvGrpSpPr/>
          <p:nvPr/>
        </p:nvGrpSpPr>
        <p:grpSpPr>
          <a:xfrm>
            <a:off x="9745664" y="4495940"/>
            <a:ext cx="4582632" cy="4762310"/>
            <a:chOff x="0" y="0"/>
            <a:chExt cx="812800" cy="844669"/>
          </a:xfrm>
        </p:grpSpPr>
        <p:sp>
          <p:nvSpPr>
            <p:cNvPr id="18" name="Freeform 18"/>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193378"/>
            </a:solidFill>
          </p:spPr>
        </p:sp>
        <p:sp>
          <p:nvSpPr>
            <p:cNvPr id="19" name="TextBox 19"/>
            <p:cNvSpPr txBox="1"/>
            <p:nvPr/>
          </p:nvSpPr>
          <p:spPr>
            <a:xfrm>
              <a:off x="0" y="9525"/>
              <a:ext cx="812800" cy="835144"/>
            </a:xfrm>
            <a:prstGeom prst="rect">
              <a:avLst/>
            </a:prstGeom>
          </p:spPr>
          <p:txBody>
            <a:bodyPr lIns="50800" tIns="50800" rIns="50800" bIns="50800" rtlCol="0" anchor="ctr"/>
            <a:lstStyle/>
            <a:p>
              <a:pPr algn="ctr">
                <a:lnSpc>
                  <a:spcPts val="2220"/>
                </a:lnSpc>
              </a:pPr>
              <a:endParaRPr/>
            </a:p>
          </p:txBody>
        </p:sp>
      </p:grpSp>
      <p:grpSp>
        <p:nvGrpSpPr>
          <p:cNvPr id="20" name="Group 20"/>
          <p:cNvGrpSpPr/>
          <p:nvPr/>
        </p:nvGrpSpPr>
        <p:grpSpPr>
          <a:xfrm>
            <a:off x="9144000" y="4684271"/>
            <a:ext cx="5022676" cy="4385648"/>
            <a:chOff x="0" y="0"/>
            <a:chExt cx="7530800" cy="6575666"/>
          </a:xfrm>
        </p:grpSpPr>
        <p:sp>
          <p:nvSpPr>
            <p:cNvPr id="21" name="Freeform 21"/>
            <p:cNvSpPr/>
            <p:nvPr/>
          </p:nvSpPr>
          <p:spPr>
            <a:xfrm>
              <a:off x="7516" y="6350"/>
              <a:ext cx="7515784" cy="6562979"/>
            </a:xfrm>
            <a:custGeom>
              <a:avLst/>
              <a:gdLst/>
              <a:ahLst/>
              <a:cxnLst/>
              <a:rect l="l" t="t" r="r" b="b"/>
              <a:pathLst>
                <a:path w="7515784" h="6562979">
                  <a:moveTo>
                    <a:pt x="7515769" y="5480583"/>
                  </a:moveTo>
                  <a:cubicBezTo>
                    <a:pt x="7515769" y="6078372"/>
                    <a:pt x="6942225" y="6562979"/>
                    <a:pt x="6234676" y="6562979"/>
                  </a:cubicBezTo>
                  <a:lnTo>
                    <a:pt x="1281093" y="6562979"/>
                  </a:lnTo>
                  <a:cubicBezTo>
                    <a:pt x="573558" y="6562979"/>
                    <a:pt x="0" y="6078385"/>
                    <a:pt x="0" y="5480583"/>
                  </a:cubicBezTo>
                  <a:lnTo>
                    <a:pt x="0" y="1082383"/>
                  </a:lnTo>
                  <a:cubicBezTo>
                    <a:pt x="0" y="484594"/>
                    <a:pt x="573543" y="0"/>
                    <a:pt x="1281093" y="0"/>
                  </a:cubicBezTo>
                  <a:lnTo>
                    <a:pt x="6234691" y="0"/>
                  </a:lnTo>
                  <a:cubicBezTo>
                    <a:pt x="6942225" y="0"/>
                    <a:pt x="7515784" y="484594"/>
                    <a:pt x="7515784" y="1082383"/>
                  </a:cubicBezTo>
                  <a:lnTo>
                    <a:pt x="7515784" y="5480583"/>
                  </a:lnTo>
                  <a:close/>
                </a:path>
              </a:pathLst>
            </a:custGeom>
            <a:blipFill>
              <a:blip r:embed="rId7"/>
              <a:stretch>
                <a:fillRect r="-35122"/>
              </a:stretch>
            </a:blipFill>
          </p:spPr>
        </p:sp>
      </p:grpSp>
      <p:sp>
        <p:nvSpPr>
          <p:cNvPr id="22" name="Freeform 22"/>
          <p:cNvSpPr/>
          <p:nvPr/>
        </p:nvSpPr>
        <p:spPr>
          <a:xfrm>
            <a:off x="2211999" y="3611147"/>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9492666" y="80740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grpSp>
        <p:nvGrpSpPr>
          <p:cNvPr id="25" name="Group 25"/>
          <p:cNvGrpSpPr/>
          <p:nvPr/>
        </p:nvGrpSpPr>
        <p:grpSpPr>
          <a:xfrm>
            <a:off x="10394977" y="2243130"/>
            <a:ext cx="1268804" cy="126880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8" name="Freeform 28"/>
          <p:cNvSpPr/>
          <p:nvPr/>
        </p:nvSpPr>
        <p:spPr>
          <a:xfrm>
            <a:off x="10799230" y="2512540"/>
            <a:ext cx="460298" cy="729984"/>
          </a:xfrm>
          <a:custGeom>
            <a:avLst/>
            <a:gdLst/>
            <a:ahLst/>
            <a:cxnLst/>
            <a:rect l="l" t="t" r="r" b="b"/>
            <a:pathLst>
              <a:path w="460298" h="729984">
                <a:moveTo>
                  <a:pt x="0" y="0"/>
                </a:moveTo>
                <a:lnTo>
                  <a:pt x="460298" y="0"/>
                </a:lnTo>
                <a:lnTo>
                  <a:pt x="460298" y="729984"/>
                </a:lnTo>
                <a:lnTo>
                  <a:pt x="0" y="7299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0" name="TextBox 30"/>
          <p:cNvSpPr txBox="1"/>
          <p:nvPr/>
        </p:nvSpPr>
        <p:spPr>
          <a:xfrm>
            <a:off x="2748203" y="4553090"/>
            <a:ext cx="5962092" cy="320675"/>
          </a:xfrm>
          <a:prstGeom prst="rect">
            <a:avLst/>
          </a:prstGeom>
        </p:spPr>
        <p:txBody>
          <a:bodyPr lIns="0" tIns="0" rIns="0" bIns="0" rtlCol="0" anchor="t">
            <a:spAutoFit/>
          </a:bodyPr>
          <a:lstStyle/>
          <a:p>
            <a:pPr algn="l">
              <a:lnSpc>
                <a:spcPts val="2499"/>
              </a:lnSpc>
            </a:pPr>
            <a:r>
              <a:rPr lang="en-US" sz="2499" b="1">
                <a:solidFill>
                  <a:srgbClr val="193378"/>
                </a:solidFill>
                <a:latin typeface="Montserrat Bold"/>
                <a:ea typeface="Montserrat Bold"/>
                <a:cs typeface="Montserrat Bold"/>
                <a:sym typeface="Montserrat Bold"/>
              </a:rPr>
              <a:t>Main page</a:t>
            </a:r>
          </a:p>
        </p:txBody>
      </p:sp>
      <p:sp>
        <p:nvSpPr>
          <p:cNvPr id="31" name="TextBox 31"/>
          <p:cNvSpPr txBox="1"/>
          <p:nvPr/>
        </p:nvSpPr>
        <p:spPr>
          <a:xfrm>
            <a:off x="2748203" y="6748284"/>
            <a:ext cx="5039540" cy="412750"/>
          </a:xfrm>
          <a:prstGeom prst="rect">
            <a:avLst/>
          </a:prstGeom>
        </p:spPr>
        <p:txBody>
          <a:bodyPr lIns="0" tIns="0" rIns="0" bIns="0" rtlCol="0" anchor="t">
            <a:spAutoFit/>
          </a:bodyPr>
          <a:lstStyle/>
          <a:p>
            <a:pPr algn="l">
              <a:lnSpc>
                <a:spcPts val="3499"/>
              </a:lnSpc>
            </a:pPr>
            <a:r>
              <a:rPr lang="en-US" sz="2499" b="1">
                <a:solidFill>
                  <a:srgbClr val="193378"/>
                </a:solidFill>
                <a:latin typeface="Montserrat Bold"/>
                <a:ea typeface="Montserrat Bold"/>
                <a:cs typeface="Montserrat Bold"/>
                <a:sym typeface="Montserrat Bold"/>
              </a:rPr>
              <a:t>Doctor page</a:t>
            </a:r>
          </a:p>
        </p:txBody>
      </p:sp>
      <p:sp>
        <p:nvSpPr>
          <p:cNvPr id="32" name="TextBox 32"/>
          <p:cNvSpPr txBox="1"/>
          <p:nvPr/>
        </p:nvSpPr>
        <p:spPr>
          <a:xfrm>
            <a:off x="2211999" y="2319330"/>
            <a:ext cx="5131990" cy="830580"/>
          </a:xfrm>
          <a:prstGeom prst="rect">
            <a:avLst/>
          </a:prstGeom>
        </p:spPr>
        <p:txBody>
          <a:bodyPr lIns="0" tIns="0" rIns="0" bIns="0" rtlCol="0" anchor="t">
            <a:spAutoFit/>
          </a:bodyPr>
          <a:lstStyle/>
          <a:p>
            <a:pPr algn="l">
              <a:lnSpc>
                <a:spcPts val="6359"/>
              </a:lnSpc>
            </a:pPr>
            <a:r>
              <a:rPr lang="en-US" sz="5999" b="1">
                <a:solidFill>
                  <a:srgbClr val="193378"/>
                </a:solidFill>
                <a:latin typeface="Montserrat Classic Bold"/>
                <a:ea typeface="Montserrat Classic Bold"/>
                <a:cs typeface="Montserrat Classic Bold"/>
                <a:sym typeface="Montserrat Classic Bold"/>
              </a:rPr>
              <a:t>Doctors</a:t>
            </a:r>
          </a:p>
        </p:txBody>
      </p:sp>
      <p:sp>
        <p:nvSpPr>
          <p:cNvPr id="33" name="TextBox 33"/>
          <p:cNvSpPr txBox="1"/>
          <p:nvPr/>
        </p:nvSpPr>
        <p:spPr>
          <a:xfrm>
            <a:off x="2464545" y="4991100"/>
            <a:ext cx="7575486" cy="1463672"/>
          </a:xfrm>
          <a:prstGeom prst="rect">
            <a:avLst/>
          </a:prstGeom>
        </p:spPr>
        <p:txBody>
          <a:bodyPr lIns="0" tIns="0" rIns="0" bIns="0" rtlCol="0" anchor="t">
            <a:spAutoFit/>
          </a:bodyPr>
          <a:lstStyle/>
          <a:p>
            <a:pPr marL="431805" lvl="1" indent="-215903" algn="l">
              <a:lnSpc>
                <a:spcPts val="4000"/>
              </a:lnSpc>
              <a:buFont typeface="Arial"/>
              <a:buChar char="•"/>
            </a:pPr>
            <a:r>
              <a:rPr lang="en-US" sz="2000">
                <a:solidFill>
                  <a:srgbClr val="1A263A"/>
                </a:solidFill>
                <a:latin typeface="Montserrat"/>
                <a:ea typeface="Montserrat"/>
                <a:cs typeface="Montserrat"/>
                <a:sym typeface="Montserrat"/>
              </a:rPr>
              <a:t>Display list of doctors with their specialities</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Easy search functionality name.</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Specialities filter</a:t>
            </a:r>
          </a:p>
        </p:txBody>
      </p:sp>
      <p:sp>
        <p:nvSpPr>
          <p:cNvPr id="34" name="TextBox 34"/>
          <p:cNvSpPr txBox="1"/>
          <p:nvPr/>
        </p:nvSpPr>
        <p:spPr>
          <a:xfrm>
            <a:off x="2464545" y="7342009"/>
            <a:ext cx="7575486" cy="1463672"/>
          </a:xfrm>
          <a:prstGeom prst="rect">
            <a:avLst/>
          </a:prstGeom>
        </p:spPr>
        <p:txBody>
          <a:bodyPr lIns="0" tIns="0" rIns="0" bIns="0" rtlCol="0" anchor="t">
            <a:spAutoFit/>
          </a:bodyPr>
          <a:lstStyle/>
          <a:p>
            <a:pPr marL="431805" lvl="1" indent="-215903" algn="l">
              <a:lnSpc>
                <a:spcPts val="4000"/>
              </a:lnSpc>
              <a:buFont typeface="Arial"/>
              <a:buChar char="•"/>
            </a:pPr>
            <a:r>
              <a:rPr lang="en-US" sz="2000">
                <a:solidFill>
                  <a:srgbClr val="1A263A"/>
                </a:solidFill>
                <a:latin typeface="Montserrat"/>
                <a:ea typeface="Montserrat"/>
                <a:cs typeface="Montserrat"/>
                <a:sym typeface="Montserrat"/>
              </a:rPr>
              <a:t>Users can view detailed profiles of doctors.</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Includes the doctor’s certificates.</a:t>
            </a:r>
          </a:p>
          <a:p>
            <a:pPr marL="431805" lvl="1" indent="-215903" algn="l">
              <a:lnSpc>
                <a:spcPts val="4000"/>
              </a:lnSpc>
              <a:buFont typeface="Arial"/>
              <a:buChar char="•"/>
            </a:pPr>
            <a:r>
              <a:rPr lang="en-US" sz="2000">
                <a:solidFill>
                  <a:srgbClr val="000000"/>
                </a:solidFill>
                <a:latin typeface="Montserrat"/>
                <a:ea typeface="Montserrat"/>
                <a:cs typeface="Montserrat"/>
                <a:sym typeface="Montserrat"/>
              </a:rPr>
              <a:t>User can make an appointment with the doctor</a:t>
            </a:r>
          </a:p>
        </p:txBody>
      </p:sp>
      <p:sp>
        <p:nvSpPr>
          <p:cNvPr id="35" name="Rectangle 34">
            <a:extLst>
              <a:ext uri="{FF2B5EF4-FFF2-40B4-BE49-F238E27FC236}">
                <a16:creationId xmlns:a16="http://schemas.microsoft.com/office/drawing/2014/main" id="{4025C3D9-7F7E-47B5-8B5C-71231B83128F}"/>
              </a:ext>
            </a:extLst>
          </p:cNvPr>
          <p:cNvSpPr/>
          <p:nvPr/>
        </p:nvSpPr>
        <p:spPr>
          <a:xfrm>
            <a:off x="1766883" y="10341638"/>
            <a:ext cx="27162537" cy="68408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F90DEE2D-C12D-4D8B-835E-620296460E77}"/>
              </a:ext>
            </a:extLst>
          </p:cNvPr>
          <p:cNvSpPr/>
          <p:nvPr/>
        </p:nvSpPr>
        <p:spPr>
          <a:xfrm>
            <a:off x="18288000" y="3120038"/>
            <a:ext cx="7696358" cy="834806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18">
            <a:extLst>
              <a:ext uri="{FF2B5EF4-FFF2-40B4-BE49-F238E27FC236}">
                <a16:creationId xmlns:a16="http://schemas.microsoft.com/office/drawing/2014/main" id="{4420499C-7F07-4380-A339-18200C0E5C14}"/>
              </a:ext>
            </a:extLst>
          </p:cNvPr>
          <p:cNvSpPr/>
          <p:nvPr/>
        </p:nvSpPr>
        <p:spPr>
          <a:xfrm>
            <a:off x="1143000" y="391979"/>
            <a:ext cx="1431732" cy="1298575"/>
          </a:xfrm>
          <a:custGeom>
            <a:avLst/>
            <a:gdLst/>
            <a:ahLst/>
            <a:cxnLst/>
            <a:rect l="l" t="t" r="r" b="b"/>
            <a:pathLst>
              <a:path w="6679819" h="6141124">
                <a:moveTo>
                  <a:pt x="0" y="0"/>
                </a:moveTo>
                <a:lnTo>
                  <a:pt x="6679819" y="0"/>
                </a:lnTo>
                <a:lnTo>
                  <a:pt x="6679819" y="6141123"/>
                </a:lnTo>
                <a:lnTo>
                  <a:pt x="0" y="6141123"/>
                </a:lnTo>
                <a:lnTo>
                  <a:pt x="0" y="0"/>
                </a:lnTo>
                <a:close/>
              </a:path>
            </a:pathLst>
          </a:custGeom>
          <a:blipFill>
            <a:blip r:embed="rId14">
              <a:alphaModFix amt="85000"/>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812</TotalTime>
  <Words>338</Words>
  <Application>Microsoft Office PowerPoint</Application>
  <PresentationFormat>Custom</PresentationFormat>
  <Paragraphs>73</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Montserrat</vt:lpstr>
      <vt:lpstr>Montserrat Bold</vt:lpstr>
      <vt:lpstr>Montserrat Classic</vt:lpstr>
      <vt:lpstr>Arial</vt:lpstr>
      <vt:lpstr>Montserrat Classic Bold</vt:lpstr>
      <vt:lpstr>SWSimp</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Healthcare</dc:title>
  <dc:creator>Karim Hassan</dc:creator>
  <cp:lastModifiedBy>Karim Hassan</cp:lastModifiedBy>
  <cp:revision>7</cp:revision>
  <dcterms:created xsi:type="dcterms:W3CDTF">2006-08-16T00:00:00Z</dcterms:created>
  <dcterms:modified xsi:type="dcterms:W3CDTF">2024-10-13T19:15:40Z</dcterms:modified>
  <dc:identifier>DAGTZz-ZREg</dc:identifier>
</cp:coreProperties>
</file>